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70"/>
  </p:notesMasterIdLst>
  <p:sldIdLst>
    <p:sldId id="270" r:id="rId2"/>
    <p:sldId id="257" r:id="rId3"/>
    <p:sldId id="275" r:id="rId4"/>
    <p:sldId id="258" r:id="rId5"/>
    <p:sldId id="259" r:id="rId6"/>
    <p:sldId id="271" r:id="rId7"/>
    <p:sldId id="272" r:id="rId8"/>
    <p:sldId id="274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90" r:id="rId23"/>
    <p:sldId id="289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6" r:id="rId39"/>
    <p:sldId id="305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2" r:id="rId64"/>
    <p:sldId id="330" r:id="rId65"/>
    <p:sldId id="333" r:id="rId66"/>
    <p:sldId id="331" r:id="rId67"/>
    <p:sldId id="334" r:id="rId68"/>
    <p:sldId id="335" r:id="rId69"/>
  </p:sldIdLst>
  <p:sldSz cx="9144000" cy="6858000" type="screen4x3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A3C"/>
    <a:srgbClr val="0099CC"/>
    <a:srgbClr val="0033CC"/>
    <a:srgbClr val="0085B4"/>
    <a:srgbClr val="B80808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4660"/>
  </p:normalViewPr>
  <p:slideViewPr>
    <p:cSldViewPr>
      <p:cViewPr>
        <p:scale>
          <a:sx n="65" d="100"/>
          <a:sy n="65" d="100"/>
        </p:scale>
        <p:origin x="-1482" y="-1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s-Latn-B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62E93-B1D4-4725-8A0D-37B36D6CB528}" type="datetimeFigureOut">
              <a:rPr lang="bs-Latn-BA" smtClean="0"/>
              <a:t>5.6.2014</a:t>
            </a:fld>
            <a:endParaRPr lang="bs-Latn-B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s-Latn-B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4BE65-9AC4-4705-BB30-32341651CC61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1594634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s-Latn-B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4BE65-9AC4-4705-BB30-32341651CC61}" type="slidenum">
              <a:rPr lang="bs-Latn-BA" smtClean="0"/>
              <a:t>2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1106785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s-Latn-B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4BE65-9AC4-4705-BB30-32341651CC61}" type="slidenum">
              <a:rPr lang="bs-Latn-BA" smtClean="0"/>
              <a:t>51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3326972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0AEF5-F1A8-4B61-8040-C3D63C94543E}" type="datetimeFigureOut">
              <a:rPr lang="bs-Latn-BA" smtClean="0"/>
              <a:t>5.6.2014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71E-F9ED-4FF3-BB66-09084224BAAA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0AEF5-F1A8-4B61-8040-C3D63C94543E}" type="datetimeFigureOut">
              <a:rPr lang="bs-Latn-BA" smtClean="0"/>
              <a:t>5.6.2014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71E-F9ED-4FF3-BB66-09084224BAAA}" type="slidenum">
              <a:rPr lang="bs-Latn-BA" smtClean="0"/>
              <a:t>‹#›</a:t>
            </a:fld>
            <a:endParaRPr lang="bs-Latn-B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0AEF5-F1A8-4B61-8040-C3D63C94543E}" type="datetimeFigureOut">
              <a:rPr lang="bs-Latn-BA" smtClean="0"/>
              <a:t>5.6.2014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71E-F9ED-4FF3-BB66-09084224BAAA}" type="slidenum">
              <a:rPr lang="bs-Latn-BA" smtClean="0"/>
              <a:t>‹#›</a:t>
            </a:fld>
            <a:endParaRPr lang="bs-Latn-B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0AEF5-F1A8-4B61-8040-C3D63C94543E}" type="datetimeFigureOut">
              <a:rPr lang="bs-Latn-BA" smtClean="0"/>
              <a:t>5.6.2014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71E-F9ED-4FF3-BB66-09084224BAAA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0AEF5-F1A8-4B61-8040-C3D63C94543E}" type="datetimeFigureOut">
              <a:rPr lang="bs-Latn-BA" smtClean="0"/>
              <a:t>5.6.2014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71E-F9ED-4FF3-BB66-09084224BAAA}" type="slidenum">
              <a:rPr lang="bs-Latn-BA" smtClean="0"/>
              <a:t>‹#›</a:t>
            </a:fld>
            <a:endParaRPr lang="bs-Latn-B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0AEF5-F1A8-4B61-8040-C3D63C94543E}" type="datetimeFigureOut">
              <a:rPr lang="bs-Latn-BA" smtClean="0"/>
              <a:t>5.6.2014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71E-F9ED-4FF3-BB66-09084224BAAA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0AEF5-F1A8-4B61-8040-C3D63C94543E}" type="datetimeFigureOut">
              <a:rPr lang="bs-Latn-BA" smtClean="0"/>
              <a:t>5.6.2014</a:t>
            </a:fld>
            <a:endParaRPr lang="bs-Latn-B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71E-F9ED-4FF3-BB66-09084224BAAA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0AEF5-F1A8-4B61-8040-C3D63C94543E}" type="datetimeFigureOut">
              <a:rPr lang="bs-Latn-BA" smtClean="0"/>
              <a:t>5.6.2014</a:t>
            </a:fld>
            <a:endParaRPr lang="bs-Latn-B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71E-F9ED-4FF3-BB66-09084224BAAA}" type="slidenum">
              <a:rPr lang="bs-Latn-BA" smtClean="0"/>
              <a:t>‹#›</a:t>
            </a:fld>
            <a:endParaRPr lang="bs-Latn-B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0AEF5-F1A8-4B61-8040-C3D63C94543E}" type="datetimeFigureOut">
              <a:rPr lang="bs-Latn-BA" smtClean="0"/>
              <a:t>5.6.2014</a:t>
            </a:fld>
            <a:endParaRPr lang="bs-Latn-B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71E-F9ED-4FF3-BB66-09084224BAAA}" type="slidenum">
              <a:rPr lang="bs-Latn-BA" smtClean="0"/>
              <a:t>‹#›</a:t>
            </a:fld>
            <a:endParaRPr lang="bs-Latn-B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0AEF5-F1A8-4B61-8040-C3D63C94543E}" type="datetimeFigureOut">
              <a:rPr lang="bs-Latn-BA" smtClean="0"/>
              <a:t>5.6.2014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71E-F9ED-4FF3-BB66-09084224BAAA}" type="slidenum">
              <a:rPr lang="bs-Latn-BA" smtClean="0"/>
              <a:t>‹#›</a:t>
            </a:fld>
            <a:endParaRPr lang="bs-Latn-B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0AEF5-F1A8-4B61-8040-C3D63C94543E}" type="datetimeFigureOut">
              <a:rPr lang="bs-Latn-BA" smtClean="0"/>
              <a:t>5.6.2014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71E-F9ED-4FF3-BB66-09084224BAAA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9F0AEF5-F1A8-4B61-8040-C3D63C94543E}" type="datetimeFigureOut">
              <a:rPr lang="bs-Latn-BA" smtClean="0"/>
              <a:t>5.6.2014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D34271E-F9ED-4FF3-BB66-09084224BAAA}" type="slidenum">
              <a:rPr lang="bs-Latn-BA" smtClean="0"/>
              <a:t>‹#›</a:t>
            </a:fld>
            <a:endParaRPr lang="bs-Latn-B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allpapershide.com/wp-content/uploads/2014/04/abstract-backgrounds-beautiful-abstract-desktop-backgrounds-design-1345-wallpaper-yqtms0z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71216" y="2967335"/>
            <a:ext cx="740157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bs-Latn-BA" sz="96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CSS kroz php</a:t>
            </a:r>
            <a:endParaRPr lang="en-US" sz="96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AutoShape 4" descr="data:image/jpeg;base64,/9j/4AAQSkZJRgABAQAAAQABAAD/2wCEAAkGBxQSEhQUExQVFBQUFBQVFBQUFBQUFBUUFRYWFhQUFBUYHCggGBolHBUUITEhJikrMC4uFx8zODcsNygtLisBCgoKDg0OGhAQGywlICQsLCwsLCwsLCwsLCwsLCwsLCwsLCwsLCwsLCwsLCwsLCwsLC8sLCwsLCwsLCwsLCwsLP/AABEIAMIBAwMBEQACEQEDEQH/xAAcAAABBAMBAAAAAAAAAAAAAAABAAIFBgMEBwj/xABHEAACAQMCBAQDBQIJCgcAAAABAgMABBEFEgYhMUEHE1FhInGBFDJCkaEjUggVM2JykrGy0SQlQ1NzdIKis8EWNUSDwvDx/8QAGgEBAQEBAQEBAAAAAAAAAAAAAQACAwQFBv/EADQRAAICAQMBBQgCAgEFAQAAAAABAhEDEiExQQQTUWHwIjJxgZGhsdHB4RTxIzNCUoLSBf/aAAwDAQACEQMRAD8A7OK6HEO2ixoWKrIW2qyDiohCohVEGohbarGhbarChbaCoIWoaFioqCRUNCxUFC21DQMVBQttRULbUVAxUVC202AsVCIioKBtqKhYqIWKiFUQGNRDTSZZiNaObe4qjJic860jLYqiNsVzPSOzQIHcKCSQABkknAAHUk9hVyTdcnLeLfGq1t2MdqhunHV87YQfZur/AEGPenZchUnwc8vPGnU3J2tDEPRIgcfVyx/WhyXRGtHO4y18ZdUTGZIpAOzwrz+ZXB/WrV5F3e1Wy78MeOkTkJew+UTy82HLR59WQnco+Ran2XxsDUl5mOXx8QT4W0Y2+7G8yASlf3gmNufbP1o9kUpUdisrpZY0kQ7kkVXU+qsMg1NU6BO1ZmoEjOIdft7GEzXMgjQch3Zm/dRerH2FKVg3RxjiDx3mZiLOBI07PPl5CPXapCqf61VxXT168x0yfWvXroVtvGLVc589Pl5MWPqMUatqFw9q7JjRfHS8jYC5iinTuVBik+hGV+m2nVHqicX0fr18Sxav49xLs+zWrSZUF/NcR7T+6oXdnHrU9K6hHU+VR0jgriiLUrVbiIFMkq6MQWR16gkdR0IPoamupJ9OpO0CLNRWUzjrxJtdM+BszXBHKGMjK+hlb8A/M+3etaerM6r2ici1Pxw1CRv2SwQL2ATzGx/OZyQfoBWXJVSRpRfVmhD4xaqv+mRuecNDGfpyHSnVvwCx0mrZb+G/Hc5C30Ax/rLfP0zG5/UN9KU4vy/H7/INSXG/5/X4M9p49IZwslqUgLY3iTdIq/vFMYPyBqWmxqVHZVYEAg5BGQR0IPQihprZgnatBqIWaiATVQDaSGs1NGJMxk0nMazU0DZj3CtGLQ3zaqM6zerke0ctDE87eMXiG91K9pbuVtomKuVJBnkUkNkg84x2HfGefLC3Wy+YwV7v5HNLO0eV1jiRpHY4VEBZifYCsJNukbbSVs6To/ghfygNM8NuD+FmLyD5qgx/zVpRXVmHN9F6+5sal4FXqAmGaCbHY7omPyyCPzIq0xrnf164LXK3a2Oc65odxZyeVcxNE/UBhyYeqt0Ye4ocWjUZJ8EdWTR678Oj/mux/wB2i/u10n7xzJ+aYIrMxAVQWYnoFAySfpQlbpA3StnkvxA4uk1K6eViREpKwR5OEjzyOP3j1J/wFUn0XHrcYRrd8v1Rr8KcI3WouUto9wXG+RjtjTPTc3ryPIZNCi3ualJI6DF4CXOzLXUAf90LIy/1iAf0rWmN8/b+zDnPekvLf+tvuVHi3w2vtPUySIskQ6ywkuq/0wQGX5kY96HDwNLIuuxTqwbPQv8AByP+Q3H+9H/pR106IxLk6uWoMlT8TOLP4usXlXHnOfKhB5/tGBO4j0UAn6Ad6UurB77I8qXVy8rs8jF3clmZjlmJ6kmsNtu2dYxUVSLlwt4XX17GsoCQxNzV5iVLL+8iAEkehOAa2sf/AJbfk5TzJbIsF74G3KrmO5gdsc1YPHz9AcHP1xSsafX7GP8AIfh9+v0OecQcP3FlJ5dxGUbqp6qwHdGHJhWJQceTtDJGfBF1k2ew9Euf8mt/9hD/ANNa7KN7s8UsqTN4XNOkO+sX2irSPeiM9WknlMZuKdJh5Rhmp0mXksa0tNGHMwtKa1RjUxZqCwYNJEvmvMfTKh4sa8bPTZnUkSS/sIyDghpAckHsQoc/SmLrcGr2PK4FcjuenvCjgVNOt1kkUG7mUGRjzManmIl9Md8dT8hXV7eyjh7z1P5F8rJoVRFZ8RuHkvrCeNkDSIjSQnHxLIoyNvzxjHfNajvt4mZbb+B5Krkdz17wHC0em2SsMMLaLI9PhBrrNe0zjqtWYfEOfGmX23r9mlH0KkN+hNMY7/J/gw8idfFfk8kVxPSeqfC0wR6VaeTjDRhnI6mYk+buPqGyPbAHau7jfwPK8sU2i1tdDFZUGDzRo0Li6DAqwDKwKspGQQeRBHpXaMDyz7QnszylxfpX2W8nhwQqSNsz3jJyhHttIrhljUmfQwz1wTOz+A8Lx6e7EYWWdmT3CqqE/wBZWH0rrGPsqzy9oy+3S6HSPONOlHHXI5B/CDkbZaDnt3Sn2zhcfpmjIl3fzO/Zn7bvwOZ8Dwwvf2qXGDE0yBw33Tk8gfYnArjj95HryOoM9XvGflXZNHhlFjdlVmUmVbxQ4f8AtenTgLukiHmxYGWDJzYL813D61cqjcPZal6o8xQxF2CqCzMQqgcySTgAD1zXnSt0j3t0rZ6/0+zMcMSN1SKNT35qoB/UV6L8D50oW7Njy6rDQER1WOkYaTMmN2iqzAciothrEUotjEXFaoy2hrSimg1IAmq0mNZLZrzn0Tj38Iu5/ZWkfrJI/wCSqo/tP51SXsfM3ift15HL/DuxE+p2cbfdM6MQeYIT48H2O3H1rEHUrO2T3WetiaTnaG7xTQa0ODiih1IDzAUqLYPIkVJuAtLaczm0jMhbcfik2FvXyt2z6ba007swssa0lmu58CqETGXJS2IG9IlR43GUkRkYequCrD8ia9Kijwd7LoeYeJdFezuJIJAfhPwt2dD91x7Efrkdq8WSGmVH2MORZIKRu8LcZ3VhkQuDGxy0TjchPqO6n3B+eaYZXHboZy9nhk36nQ9M8bF6T2rAfvRSBv8AkYD+9XTvYvk877JJcMtWk+JGmzkAz+SxxymVkGfd+aj6mumtdGcP8WS5RbW0e1u1WRkhuFH3XISQevJudDySjsdYYFRIiJVAAAAHIAcgB6AVi2xcUjIhWh2ajpKZ4ucOfb7AiIZmhbzo1HV8Ah0HuQeXuBUo2mmb7yMWmjzGRjka4HrTs6Lw34w3tsgjlCXKKMKZMrIB2HmD7w+YJ966LJ4o4PCqqLot+neN1u+POgliJPMqyyqB65+E/TBropwOEsGRcb+vXUuGi8f2NzgRXKbj+B8xvn2D4z9M1pRT4OUtcOUSUOlwJL5yQRLKeZkWNQ/PvuxW23VNnNT8Eb5kNZpDrbCmaHQrUPINBqmYGQ1u0c3Fg2mqw0sPlmq0OhgaI1JhoZj+z06jPd2O+z1ai7oIt/8A7mjUPdm7muZ6jjP8Ir/0f/vf/Cqf/T+f8HTC/b+RRPCg/wCdrP8A2jf3HrlDk9GT3WenLm7C12jCzwZMyiRU+o+leiOM8E+0Aj1Mmp4kC7Sxst6zetKgkEs0nwZbPd3rM6N4lK9yWEW4V57pnu7vUjD9hrfeGO4Ififgq2v49k681zskXAkQn909x7HlWXO9mjrjg4bpnIOIPBa7iLG3kjuE6gZ8uX5FW+H6hvyrn3afD+p6P8hL3ij6hwxeQEiW2mXBxny2Kn5OBtP0NDxTXQ3HPjfDREkVz4OpLcO8SXNjIHt5WTmNy5zG4HZ06Efr6YrUZtGJ41Lk9CcI8YLqFuJVG1x8MsfXY/t6qeor2QSkrR8fPrxy0yJ2GQmtNIxFyZmwxrGxv22UXjLwuhvGMsZ8iZvvMq5jc+rp6+4I6881mUYz5O2LLkxbco5nqfhTqUIJWETgd4G3n6IQGPyAri8TvZr8fk90c8ZdH6+BVL7SLiD+Wgmix18yJ0x/WArGiXgddUfE0qyaL34feI81jIqTM01qSAyMdzRj96Inp/R6GuscnSR58uFPeK3/ACelrbY6K6EMjqGVh0ZSMgj6UttOjMccWrMvliix0IRSqycUYytJzaQNtJUhbarChhpAGKQoxkVGGLNNENe4FKizLyUco8eo/MtoJAP5KUhvZXXkfllQPqKMkGoWb7NmTy6fI5Bw9qZtbmGcf6KRXIHdQfiH1GR9a4QklJNnvyR1RaPUzMtxEskbbkdQyMOhVhkGvXCWlnxsuNyRpR2R712c0eRYWbMOnYNYeQ6w7Pub8NiK5PIz1x7OjYOxMZIGemSBn5Vj2mdVGMeTKbgCjSzbyJIrPGnG0enwGV1LsW2RoMAs5BPM9gADk0uCirZiGWWSWmJTOF/F/wC1ziGWDyi+RGyuXBPMhWBAxyHX19KcTjN0XaYZMcNd3Re/txYV6NCR8553JGKIsTzrTpI5x1Pkw6lwpbXQxNBG+RjdtAcD+a4+IfnXKUk+T2YlOLtM4B4icLjTrswqxaNlEkZP3trZG1vcEEZryZI6Xt1Pq4Mmtb8osHgbKxvZIh914GZh7oy7T/zN+dbwT0to49txa4p+B6As7XHWtzkebBh8SieIXiemmz/Z4ofOlCqzlm2om7mF5AktjB7dRXNyrk9Ucd3VevXiT3h9xlFqsLuqGKSJgskZIbG4EqytgZU4PYc1NV7JoZQ3otiJihuzUYpD3AIwQCPQgEfrWTWxSeMfDCyvY38uJLefBKSxKEBfqPMVRhgT1OM+9actXvfXqFafd6dOn9fI8vzRFGZWGGUlSPQg4IrnJU2jtGSkk11PTHgdftLpMYY5MUkkQ55O0HcoPy34HsBW+aOTq2kX2ohEVENZaTEkY6TmGoTG9aRljc0mRjGkwwVEVeK9YmvY4Kj4yyyZra3oou4Xifo6kZ9D+Fh7g4P0rLaqmdYa1NTjyjzrrelSWs7wSrtdDj2I7MvqCOdfNlHS6P0mOanFSRcvDrxKfTx5MymW2ySAD8cRPMlM8iCeqn5/Pccm1M5ZcFvUuTs2k8dadcAGO5jBP4JD5TA+mHx+mRXVb8M80oaeUSN7r1sikm4hAHU+an+NMFbOeROKuincQeLFpbowiYXEuPhVM7M9t0mMY+WTVJwj1LFjzT6UvM4Xr2uT3kzTTuXcnl2VB2VF/CBXnlNt2fShjjBUjsvhvrM8tihlZmKu6KzZJKLjGT3xzGfavdg9qFs+B2593lcYkH40kmC3J/1r/wB0Vz7V7qR6f/y23KTfgcot52jdXQ4ZGDKfRlOQfzrxxk4u0fXlFSTi+Gdw4P8AE6zlCrdH7PL0JIJiY+oYfd/4uQ9a9nfKXkfLfYXDjdeuh0O11SzcbluYCPUSx/41iUmtmajhiRWu+JOnWinM6zOM4jg/aMSOxYfCv1NZark7443wjz3xrxPJqN01w4CDAVEByEQZwM9zzJJ965TlZ6ccNKLz/B50xmvJ5+eyKHYT2LSsCB+SE0xW1mcjt6Tv4pMrY8t+MH/nF5/Sj/6UdZn0O0eDV8PuM5NLuDIqiSN1Cyxk43KDkEHsw54+ZqjKtnwE4t7rk9AaB4m6ddKMXCxPyzHP+zYE9gx+FvoTW1G+Nzm3p94nbjiG0jXc9zAq+pmj/wAaEm+CbSqygcbeMltDG8dkfPmIKiTBEMZ6bskfGR2xy96tlyVSlxt5+v5PPTMSSSck8yT1JPc1zbbds7JJKken/BfTXg0qHeMNK0k2D1CucJ+aqD/xV0aqjldtsvFBAL00Zchhakw5WNqMjZDSgYykyMelGWCkBVEREdoq131tngjiUTei2gVzds9CpIqfH3ClvqMY3Hy50GI5gMkDrscfiXP5dqnj1Kmaj2lY3aOCa9wxc2bESodo6SJ8UZHruHT5HFeeeGceh78PasWX3Xv4ENXI9IqiHIpJAAJJOABzJJ6AClJvgG63Ze+EPDG5uiHnVoIeR+IYkceir+H5n9a7ww9ZHkzdrS2x7v7Hc9L0JIo1jRQqIAFUdgK7vJXB81dncnqlyUvxw0OSSyieJC/kykyBRkhGUjfj0BAz864zua8z3dnSxS36nF9C4eubxmW2haUou5tuAAPmSBk9h1PauMYOXB7ZZIx5NK8tHiYpKjRuOqupVh9DWXFrk1GSkrRgoEVRFr4Q4Au9QYFEMcJ+9PICEA/m93PsPzFdFjfL2OU8qWy3Z6Q4U4dh0+3WCEchzZj96Rz1dvf+wACtvyPOm7tsmgaydEzzX43aRLFqcszKfLnCMj4+EkIEK5/eBQ8qJrhnXHK9ispwjem3W5FtK0DdHVc5H720fFt/nYxR3cqLvYXVkJWDoKoh8UTMwVQWYnAVQSST0AA6mlJvgG65Oq+HnhJLK6z36mOEEEQHlJL6bx+BenufbrXWMdO79fE888mpVH6/r9ne15AAYAAwAOQAHQAVGbYs1BbBUQqgFUQGpRMxmtGBr1IyxtICzUFord/f8uVeuED5OTNfBH/xxkEZ51vQrOLzuqIx9TO7BNNo4uTNiGIyHlzBpuhSsfNwPbSfE1vET67QP7K4ScHyj6EHniqUmbVj4e2A5m1jPzyR+Wa5T09EvoevFLKncpP6lh07QbaD+Rgij90jUH88ZrGpnZpS5JFFArL3JJD91BqwbqaGwgDtQJrahpkM4xNFHKOwkRXx8sjlWlJoKRBS+HumscmziH9Hco/IGhNLovoMrk7bf1aNux4OsISDHaQAjoTGGP5tnnUnXAt2qbJ1OVDJOh2+ihsW+qisJYGqhsWRUVoitR4Zs7g7praGRv3mjXcfmwGTU26ols7RFr4c6YDn7JHkeu4j8s0uVqqX0RhRp3b+r/ZMaZolrbfyEEUR9UjUH+tjP61W6o02uSQD0USY7NAizUQs1EAmkhpeqgsaWpM2AmkLGZpMjc1GWDNRko2mnzF51776nw4LVsYv4qYPyqtB3bsxalpBOCOtDSkUoNErw9asAM9qzN0qO+CDstaYrys+oh4NZNBBqGw5qNJiNRBFQiqIWaiFmorEXqomyJ1TiW1tmVZ54o2Y8gzgH6jqBz6nlTRlSb4VkrJLgEgZwCQBjJ9hz5mspGnPZtFaHFkp+7pt97ZWBf7ZaWq9L9hrvqvv+jDwvx2L25lt1tpYzCD5khaNkVgcbWKEjJ59CehoSb5Nu0k9t/iW8NUVjg1ApgzUQqiFUQc1FYN1QavARbNNDdgU0AmBqQY3NIAJqCxA1FYGqMsFQFf07TQleqU7PnYsNPckxEK5Wz1KCFJCDUmyeNMdDCB0obZqEFEz1k2Kog7qqGx+aBTFQNhzUWoWah1A3UhZjmmCqWJAAGST0AHUk9qUgcio6j4i2ysiW269kct+zt8FgFG5ic+2enpVzxuKjLrsvPYxaMul6skzrBGZHAW5V0CTqegLHqDkcmU9RRqTHTLHX28PkaK38+iMEl33GmEgRzY3S2uT9yTH3kyeX6elT23ZvafHP5JO/wCKbW+JsrS7dZpkOJoI2kCDuCxGFyMjPLHqDipGWpRVtfXr69dSw8PaHDZQrDAu1RzJPNnY9Xc9yaA1W7ZKE1GrCDQVjt1BqxFqQ1GKe5VFLOyoo6sxCqPmTVQakaVhrcFxkW80cpX7wjdWI+YB5UonJ9OTnOi3eoXM91NaeTbtHMUnspnkYSYAxI2eUZYE/EuAcUttv4bHNKMFT6q9q8/r64JTTltJxKvl3Md5EjPJZm6uA+4DOIv2m10J5Aj1HSju4p3RhxVfz0/F/wAm34XWVysDzXTyhp33JBK7t5MakhQN5JBPvzwBS3a3N+ypezwlV+PmXbdWTWoBNIWNJpKwFqqMjS9NFYg1QGrWzmw7qg1CqGwhqhTMitWWbHUEGohVELNRWENQNmG9uljRnkYIiAszNyCqOpNKQO6OQW/iddRO8ZEd2sku22u3U2sODyORtAKg47gjByTWW2pVR6O5TV3VLdcsvV9w89/Y+TfmNpTl1eAMFjbB2MuT8WAefYitrdU+vJwjJxlqh9znA05onSyudtteRH/N+oIBGkij7sUhGM55jJ5gnB98Jf8Aa/k/X4Ozldzhun70fDxZOWmj3d2TOqNYalbNskl2kQXYJ5lsDBPfoQcj2265+P2MKcY+zzF/VFz1PhOG8MT3m6RkQBoklkW3Zxz3eXn1z/3zU0mYhKSXqyZ0+yigXZFGkS/uooUe2QKg5ds2waBsO6qi1AjmVhlSGB7qQR6dRQtx1UJZQehB9cEGmi13wUHUOOLk301pDFbxiAbmku5SgdeXxIB2+Iev0preie0Nbfj08DTj1mDXUksp1eF42DebA4lgJTusu3HME8mHfkayvaTR0d43GXr5oheIbNW1HZcSLpkNsmbWaOMI0xIGX85VAzy5r9AOprT3bfBmDccdL2m+V4V5fybnDFzLqJRpbaVmV2jTVrdlt5CqEbWkjONy9MjmPbINSvr6/wB+vIypQdJ/+vNfPj58lik4C864jmu7ua5MQIjG1IGAPTMkOGODz7U7c+vskZtpOKS356/lsuoaigW2wS1FDYM0kN300FmtqDSeW/lY8zadgb7pbHw59s0xSvczO1HYp3C2t3sy/tWgaZGxNatG0EsQzjcGy28Y5g7cH1qin1MTbT9nddL6/RKvPqiU1DTLp5GaO7MaHGE2KdvIZ5/PNa9dP0cHCbe35JvdVR0sOaiDQIqQHg0HRDw1FG7HbqKEDNVQNlU1XUV1CK6t7G5ZLiHGZEyq7+ZCeZjGCQQSOmPzfGi92UXJbFN03iO+v5006WQ2Ukav9plQYmkMfQJ2XIIOR1xkcuVY1W649dD0OEYR1rddP7/H5N+6uLrRZg00st5p8pCu8pMksDdOeT0Pp0Pz616Ksy1HNaSqS+j9evK5X9jbalabfhkgkXKMv4SOhQ/hYH/A1tq9medKUHcdmirWfD2sQp9mjvIBbrlUmZWa4WPoFA24yB05/WipeP7/AEdXPE3bi7+37LraacoiiSY/aGiwRJKqMxYfj6YDe/X3rVvoc0ufXyN4GgUHNRC3VUIQaCK3xPxUlvJFbJEbme4IHkKQCIjnc7E8gPn6HpinhoknJPw63+CncXcLXdlDP/FrubWUZktwWMkRyCzwHrggEEA5xnr2w1JJ6fXw9fA6wyY5SXefXx+I/QeF7ae1judKuJILpFGWMrN+0wN0dwhzgE+gx3wRVSe8fXxCU5RlpyJP5fdDtTig1NltdQjNnqSLiNwPglA55iY8nQ8ztJ5c8HrU6a0vkouUPbxu1658/Mz6twlqU8H2MvYJbblJeKKSOTCnOfLHw5PcD86WpNUUJQjLWk7+Kr9nQbW2CxpGx8zaqruf4i20AbjnucVrrZx0o2ByoFJLgRaqhAXpoG6K7qHG1pBN5Esu1xjd8LbUz03vjCjmOdTpclFSkrSJ1ZwygqQQQCGByCD3BHUU0Yc9tigf+NppGukktolit3aOUSXQhm288MoYAZPbmM9jQ5NN1wilBaYq7b32W3wG6alldW0k9s96/lqxMf2m7D7gMhQN/M9uWaYpSV/ywyaoS0tJP4R/Rj4I0N7mxjkunmE+92gm3ETxJnAXeckqSpO1sgg0RTrfk1l0LI9HHXwfryLGltqCjAubZwOjSWz7yO27ZIFz8gKmpeP2/s5trz+q/wDlk5mtmQ5qIW6qhscGoohwNQodmg1qDmo1exzPxA4rnaZrGCOdVGBPPFE0km1lDbYQCOxwSSO9YlLfSr+Xr/R1xQi1rk15Juvqbmha40EKxWmk3YRehkVIix7u2epPrSpX02ObinJuU1fzf8GbinhqW+jiu4Va0v4fiUMy5IBOI2deWfQ9OZB68pxvdcjjyqFqW8Xz+0WfT4pJ7VUvYo/MdNs0YO9D/wDvXHPB7nFNbbmHztfl4mXRNJhtIhDAuyMEkDJbmepJJzUlWxtybepm8aTLFmoWxZqCxZqKxuajOoEudp243YON2due27HbOKhlbWxzfROFNUhuZrlpbJpphgyP50jIM/djXCgA8h8gKylLU2/Xr4/U7TyY3BRint8Pr13LFDpup71Zr2AqD8SC15MO4J3ZqWpHOXdtbJ38f6BccHKt4t3aytbOT+3RFBjmXq2V5AMe5+vWlRRd5LRpe/h5FnMakhiqkjO1iASM+h6ikyl1Hk1GhBqgsY8oAJJAA7k4FNGdQd3KgnJlG1/xAWxuTFcIroRuRoHDSrgD4Zo2I2k55HPSicox5N4cU8qbj08dl9epLcN6sNQhaSS1McbgKvmlJBLGc9QOePY+tai9k0c5x0Tq+PA0v4qnsCzWX7W3J3NZOxBUn7xtZD93t8B5dammuPXrw4+BrWpe9z4/v98/Er/EuoaTfCN5n8m4yFGYyZUcHHl3CAEFQcg5+hrnJwb39evodILNjvStvs/NerJW50G/d7YCa1iit3DhreOWN2GMFDFkptIyMZrSU73e3rY4KWOm6bb23a+vHJdN1dKMhD0URjzSZsdmo1Yc1EEGggg1EPBoENRCqINAiqEOahETUTYgaiTFmorBmoLBmoLFUAc1CI1CKoAGogiokBjSTMEV2jMyq6syY3KCCVJGRuA6ZqoLRh1O0jnjeKRRIjAq6k/XHseh/KmgcvB7ooNlrl/Zgb7HZYw/BtD+ZOiA/wAruLEso+WKxck3tt8TsoQlsp+09+KXwLZaQWV3i6SOGYuCvm7FZiuMFWyOuOWDzrad8HKTcfZdryIl9CnsSX07DRklpLKRsIT3MDn+TPM8unSstNe79DXeRn77+a/ldfyP0nUb65kdLm0FvbNGVz537bcRj4WU55+uBj1pi5dVXzCfdpLTK38Nq+ZtaFwdaWjb448yZz5kh8xxn0J6fSmMVHhFPLOfvO14dCfzSc7ATSFiU1BY0UkHdRQ2ENVQjs0CHNQjgaiHbqyVh3VUIc1EGghA1CKoBVCKkhUAKkhUEAmkRZqAaWpIW6qisReqishrviWJLuK0OTLKrN8IyECjI3+mcHHyq60VScXNLZOiicTcOX819JLaRLagIQZkl2/aMjOSB37dOWOZrnKMm7W38nfFlxRx1kt78VwbnhfPBFvhcPFf7j56zOxaUg5V0ycHr25/MYNOPhrr1M9pttTW8ejXTyL88i52kjJBwpIyR7Dqa6nmdHKZeHb6S8mFtGdOhb4ZGSQ7JB2dVXGSRjkoGO/euOiWr2dl66HrjnxRxrX7b8K48rOh8M6MLSIRiSSTnktI5Y5/mgnCj2H611SpUeVzcndJfBUiWIpAWaisaTUFkFxJxPBZBTMWy5wqqpZjjqflzFE5xgrY48c8rqKH2fEVtKiulxHtYZGXVT8ip5g/OlSi9wlCcXTTJfNJmx26obDmgQg1CmOzQIQaiHA0Gg5qAOahthzUVjgaBDQQ0mkg5qIW6ohbqiAWqohpNIAzUQs1AAmkSP1u/wDIgll2l/LRm2gZJOOQFTdKw5dJ0cq4J1pYpJruaG6nu52IxFAzbEznkSe+APYAVwxyq7Ttnr7RH3ccXFRXVyW7Lvp3FdxLIB/F10kZOGdwEK56Ha2Mj611jJyfH1PNKCjvrT8lb+9EhxNwvBeqPMBWRfuTIdsiemG7jPPBrTSfIwySxu49eV0ZD6LwDFDOLiSWa4mU5VpW6HpnHU/U1mOKMXfUp9onKOhJJeCRcAtdDjQaCAWqCxrGkLGeYB1+QqByS5K5xJxCLWSHzYswOxDT9RE/4crjkD61Sko1ZqGN5b0vdcLx+A6XhyznPmmCJzJht4UHdkcmyOvzrWmL3pP5GY5ssFpUmvmWDNAB3VUVhzUNhDUGkx+aBFmkUZAayaDmorCDUIaADUViqKxVFYqisBqEbupIW6oLAaiBmoAbqaKwk1E2NYVGWrAF9qQSS4HCg0gmoQVANNQAJpIxuaUYlwUTU+OnspnivIgwO5oHgIIZMnaHDHIPqf0rlPLoe6+B6MXZu+jeJ8c34+XkP0+b+N7cmeF4FDZhkWTDHqNyHHtjpitR/wCRbqjnkT7PlqLUn122+DMF1pt7DG0bbdQtmGCkhK3AX2box5H3ziiUZJU9158/2CninJS9yXit19Ohzp9auoCYopJ440JCRsuGQZJ2nl1Ga8kcs0qV+vkfWWDDkWqai2+WnyegS1fQPiWKog1EEGgbHKajVhDUFY4NUascDQKY4NRQ2OBqNBzQQs1FQs1EDdSVgLVBYCaQEKCFUIqgFikhtQBAqIdiizQ0ikywZqIaWpAW6oDTv75IUaRztRF3MfQCnhGbbdIoVv4izTMxgsZJYlOC4Y5x35BcZ9s964LPbdLY9M+yKC/5MiTfT+/6JRuErS6cXUsT75EBaN2IAJHdQeRHzxXV4oy3aOEO05IR0Qlsn0Ix7K50v4oN1zZ5y0Lc5Yge8Z7jnn6fWuemWLjdfg6OWPPtP2Z+PR/Hw+IU8RIpJoooIpJfMYBjjaVBx0HfHeldoUmkkUuw5IQlObSr7l0CA9h+Veg8BsGg6hBoIcDUIs1COBqIWaiscKDVj1NBpMdmgbHbqhsWaisdmg1YKiA1JkaBSAsVEGgrEDUVhzUNgzVRDhQKFmoRE1UA0mkLAxxSBjZqTNlb49102do7ocSN8EZ5cmb8XP051zyz0Rs6YMffZFD6/AGixvdWCLd/E0sfx8gCQw5ZA6HGK1juUFqOU2o5H3fCe3yKhLwvqFojR292qWwLNltqFQeuWwT+Rri8eWKqL2PU+09nyPVlx3Ly4f3NG/0hrOA3I1FjNyZdrZVyfw4JOfnQ4OCctW5rHmjmyLH3S0/dfPYvnCmrm7tY5mG1mBDDtuUlSR7HGa9OKWqKkeDPi7rJKHNf7JBLZFJZUUE9SFAJ+ZraSW5yMgNIWbGaydA5qIOahFmogg0FY8GoRA1CODUDYd1VDY5WoNWO3VUIQaCFmohZqIWaiDUQDUQykB4NDIVJoOaCBmkAFqgsBeqisYWpMtmNqTJy/wASFuJbuFfs8k0EeGwikh2z8QJA5en1NeXtGq1SuvXB7OxyxqE25qMntv0RtSatrEvKO1SFexfGQPqf+1LnnfurZ/Vff+DnHH2SK3yN/Bf0T2gWl20bpfmKQPnAUZ5Ec1bkARXbHGdNT3PNlePUu6tJePj4ojT4cWe/fh8Zz5e87fl0zj61n/Ghdnf/AD+0adOr51uWqCMIoVQFVRgADAAHYV6KPGBqTLEtAGxuoo6Ds1DYc0CEGkg0EGoQg0EENUNjgahCDUQd1A2HNQ2ENUNizUFizUVhDUDYiaisVQizUAs1FYC1JWN3VUFi3VBYwvSZsG+krGbqqAZmkxYC1RAJqAYTSQwtUZsZSQ4UEZM1Gh2aCFupEcDQKYiahscGqIdmghA1CGog7qCsIaobDuqKwg1DYc1ECog7qhFuqKwhqCsRaorG7qaCxpaoLBuqKwFqQGlqgBupK0AmomxhNRhjSaQAWqAxs1JGMtUFgDVFZkV6CMtRpDhUKCtQhoANRCFRpDxQaCKiDUAqhCKCFUQ5ahDQIqSQ6gQGkGGgRGojEaTIqgAaSGmohhpMMQqAVQjaSGmoyxjVGTGwpIxGoAGkkPWgj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s-Latn-BA"/>
          </a:p>
        </p:txBody>
      </p:sp>
      <p:pic>
        <p:nvPicPr>
          <p:cNvPr id="3080" name="Picture 8" descr="http://iguansystems.com/images/technologielogos/css3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073" y="2024302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timjpriebe.com/wp-content/uploads/2010/05/phplogo-highr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844824"/>
            <a:ext cx="2493204" cy="124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rved Down Arrow 3"/>
          <p:cNvSpPr/>
          <p:nvPr/>
        </p:nvSpPr>
        <p:spPr>
          <a:xfrm>
            <a:off x="2608339" y="1124744"/>
            <a:ext cx="3536361" cy="1115582"/>
          </a:xfrm>
          <a:prstGeom prst="curvedDownArrow">
            <a:avLst/>
          </a:prstGeom>
          <a:solidFill>
            <a:schemeClr val="accent1">
              <a:alpha val="60000"/>
            </a:schemeClr>
          </a:solidFill>
          <a:ln>
            <a:solidFill>
              <a:srgbClr val="00B0F0">
                <a:alpha val="7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7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23728" y="129406"/>
            <a:ext cx="518457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s-Latn-BA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Varijable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5536" y="1412776"/>
            <a:ext cx="849694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s-Latn-BA" sz="2400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varijablu pohranjujemo podatke kako bi ih mogli kasnije korisit i njima manipulirati tokom programiranja. </a:t>
            </a:r>
            <a:endParaRPr lang="bs-Latn-BA" sz="2400" dirty="0" smtClean="0">
              <a:solidFill>
                <a:srgbClr val="0E0A3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bs-Latn-BA" sz="2400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Jedna varijabla u PHP izgleda ovoako:</a:t>
            </a:r>
          </a:p>
          <a:p>
            <a:pPr algn="ctr"/>
            <a:r>
              <a:rPr lang="bs-Latn-BA" sz="2800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bs-Latn-BA" sz="2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masa = 10</a:t>
            </a:r>
            <a:r>
              <a:rPr lang="bs-Latn-BA" sz="2800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just"/>
            <a:r>
              <a:rPr lang="bs-Latn-BA" sz="2400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Ono što možemo primjetiti jeste da na početku varijable imamo “$” znak </a:t>
            </a:r>
            <a:endParaRPr lang="bs-Latn-BA" sz="2400" dirty="0" smtClean="0">
              <a:solidFill>
                <a:srgbClr val="0E0A3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bs-Latn-BA" sz="2400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Bitno je reći da varijable ne mogu početi sa </a:t>
            </a:r>
            <a:r>
              <a:rPr lang="bs-Latn-BA" sz="2400" dirty="0" smtClean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brojkom </a:t>
            </a:r>
            <a:r>
              <a:rPr lang="bs-Latn-BA" sz="2400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ne možemo imati razmak imeđu rijeći unutar </a:t>
            </a:r>
            <a:r>
              <a:rPr lang="bs-Latn-BA" sz="2400" dirty="0" smtClean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varijable.</a:t>
            </a:r>
          </a:p>
          <a:p>
            <a:pPr algn="just"/>
            <a:r>
              <a:rPr lang="bs-Latn-BA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Operatori nam služe prilikom vršenja različitih operacija nad varijablama. Imamo više vrsta operatora: artimetičke, logičke, operatore pridruživanja, upoređivanja, uvećavanja i smanjivanja.</a:t>
            </a:r>
          </a:p>
          <a:p>
            <a:endParaRPr lang="bs-Latn-BA" dirty="0"/>
          </a:p>
          <a:p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36163020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504" y="404664"/>
            <a:ext cx="4104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s-Latn-BA" b="1" dirty="0"/>
              <a:t>Aritmetički operatori</a:t>
            </a:r>
            <a:endParaRPr lang="bs-Latn-B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593723"/>
              </p:ext>
            </p:extLst>
          </p:nvPr>
        </p:nvGraphicFramePr>
        <p:xfrm>
          <a:off x="323529" y="1094090"/>
          <a:ext cx="3888431" cy="4176464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943167"/>
                <a:gridCol w="1433096"/>
                <a:gridCol w="1512168"/>
              </a:tblGrid>
              <a:tr h="3261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 dirty="0">
                          <a:solidFill>
                            <a:srgbClr val="0033CC"/>
                          </a:solidFill>
                          <a:effectLst/>
                        </a:rPr>
                        <a:t>Primjer </a:t>
                      </a:r>
                      <a:endParaRPr lang="bs-Latn-BA" sz="2000" dirty="0">
                        <a:solidFill>
                          <a:srgbClr val="0033CC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solidFill>
                            <a:srgbClr val="0033CC"/>
                          </a:solidFill>
                          <a:effectLst/>
                        </a:rPr>
                        <a:t>Ime </a:t>
                      </a:r>
                      <a:endParaRPr lang="bs-Latn-BA" sz="2000">
                        <a:solidFill>
                          <a:srgbClr val="0033CC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 dirty="0">
                          <a:solidFill>
                            <a:srgbClr val="0033CC"/>
                          </a:solidFill>
                          <a:effectLst/>
                        </a:rPr>
                        <a:t>Rezultat </a:t>
                      </a:r>
                      <a:endParaRPr lang="bs-Latn-BA" sz="2000" dirty="0">
                        <a:solidFill>
                          <a:srgbClr val="0033CC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5227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$a + $b </a:t>
                      </a:r>
                      <a:endParaRPr lang="bs-Latn-BA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Sabiranje</a:t>
                      </a:r>
                      <a:endParaRPr lang="bs-Latn-BA" sz="20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 </a:t>
                      </a:r>
                      <a:endParaRPr lang="bs-Latn-BA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Zbroj od $a i $b </a:t>
                      </a:r>
                      <a:endParaRPr lang="bs-Latn-BA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9150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$a - $b </a:t>
                      </a:r>
                      <a:endParaRPr lang="bs-Latn-BA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 dirty="0">
                          <a:effectLst/>
                        </a:rPr>
                        <a:t>Oduzimanje</a:t>
                      </a:r>
                      <a:endParaRPr lang="bs-Latn-BA" sz="20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 dirty="0">
                          <a:effectLst/>
                        </a:rPr>
                        <a:t> </a:t>
                      </a:r>
                      <a:endParaRPr lang="bs-Latn-BA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 dirty="0">
                          <a:effectLst/>
                        </a:rPr>
                        <a:t>Razlika od $a i $b </a:t>
                      </a:r>
                      <a:endParaRPr lang="bs-Latn-BA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5227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$a * $b </a:t>
                      </a:r>
                      <a:endParaRPr lang="bs-Latn-BA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 dirty="0">
                          <a:effectLst/>
                        </a:rPr>
                        <a:t>Množenje </a:t>
                      </a:r>
                      <a:endParaRPr lang="bs-Latn-BA" sz="20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 dirty="0">
                          <a:effectLst/>
                        </a:rPr>
                        <a:t> </a:t>
                      </a:r>
                      <a:endParaRPr lang="bs-Latn-BA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Produkt od $a i $b </a:t>
                      </a:r>
                      <a:endParaRPr lang="bs-Latn-BA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5227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$a / $b </a:t>
                      </a:r>
                      <a:endParaRPr lang="bs-Latn-BA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Dijeljenje </a:t>
                      </a:r>
                      <a:endParaRPr lang="bs-Latn-BA" sz="20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 </a:t>
                      </a:r>
                      <a:endParaRPr lang="bs-Latn-BA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Kvocijent od $a i $b </a:t>
                      </a:r>
                      <a:endParaRPr lang="bs-Latn-BA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9784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$a % $b </a:t>
                      </a:r>
                      <a:endParaRPr lang="bs-Latn-BA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Modul </a:t>
                      </a:r>
                      <a:endParaRPr lang="bs-Latn-BA" sz="20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 </a:t>
                      </a:r>
                      <a:endParaRPr lang="bs-Latn-BA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 dirty="0">
                          <a:effectLst/>
                        </a:rPr>
                        <a:t>Ostatak dijeljenja od $a i $b </a:t>
                      </a:r>
                      <a:endParaRPr lang="bs-Latn-BA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572000" y="407034"/>
            <a:ext cx="4248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s-Latn-BA" b="1" dirty="0"/>
              <a:t>Operatori pridruživanja</a:t>
            </a:r>
            <a:endParaRPr lang="bs-Latn-BA" dirty="0"/>
          </a:p>
        </p:txBody>
      </p:sp>
      <p:sp>
        <p:nvSpPr>
          <p:cNvPr id="5" name="Rectangle 4"/>
          <p:cNvSpPr/>
          <p:nvPr/>
        </p:nvSpPr>
        <p:spPr>
          <a:xfrm>
            <a:off x="4427984" y="1124744"/>
            <a:ext cx="4572000" cy="480131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bs-Latn-BA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&lt;?php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$int_var=5;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$int_var</a:t>
            </a:r>
            <a:r>
              <a:rPr lang="bs-Latn-BA" b="1" dirty="0">
                <a:latin typeface="Courier New" panose="02070309020205020404" pitchFamily="49" charset="0"/>
                <a:cs typeface="Courier New" panose="02070309020205020404" pitchFamily="49" charset="0"/>
              </a:rPr>
              <a:t>+=</a:t>
            </a:r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5; </a:t>
            </a:r>
            <a:r>
              <a:rPr lang="bs-Latn-BA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sada je vrijednost varijable 10 </a:t>
            </a:r>
          </a:p>
          <a:p>
            <a:r>
              <a:rPr lang="bs-Latn-BA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r>
              <a:rPr lang="bs-Latn-BA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isto kao da smo napisali</a:t>
            </a:r>
          </a:p>
          <a:p>
            <a:r>
              <a:rPr lang="bs-Latn-BA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&lt;?php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$int_var=$int_var+5; </a:t>
            </a:r>
            <a:r>
              <a:rPr lang="bs-Latn-BA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opet je vrijednost varijable 10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$int_var</a:t>
            </a:r>
            <a:r>
              <a:rPr lang="bs-Latn-BA" b="1" dirty="0">
                <a:latin typeface="Courier New" panose="02070309020205020404" pitchFamily="49" charset="0"/>
                <a:cs typeface="Courier New" panose="02070309020205020404" pitchFamily="49" charset="0"/>
              </a:rPr>
              <a:t>*=</a:t>
            </a:r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5; </a:t>
            </a:r>
            <a:r>
              <a:rPr lang="bs-Latn-BA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vrijednost varijable je 50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$int_var</a:t>
            </a:r>
            <a:r>
              <a:rPr lang="bs-Latn-BA" b="1" dirty="0">
                <a:latin typeface="Courier New" panose="02070309020205020404" pitchFamily="49" charset="0"/>
                <a:cs typeface="Courier New" panose="02070309020205020404" pitchFamily="49" charset="0"/>
              </a:rPr>
              <a:t>/=</a:t>
            </a:r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bs-Latn-BA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vrijednost je 5</a:t>
            </a:r>
          </a:p>
          <a:p>
            <a:r>
              <a:rPr lang="bs-Latn-BA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//možete se igrati malo složenijim izrazima poput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$a = ($b = 4) + 5; </a:t>
            </a:r>
            <a:r>
              <a:rPr lang="bs-Latn-BA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rezultat je 9</a:t>
            </a:r>
          </a:p>
          <a:p>
            <a:r>
              <a:rPr lang="bs-Latn-BA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2830658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528" y="260648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s-Latn-BA" b="1" dirty="0"/>
              <a:t>Logički operatori</a:t>
            </a:r>
            <a:endParaRPr lang="bs-Latn-B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709373"/>
              </p:ext>
            </p:extLst>
          </p:nvPr>
        </p:nvGraphicFramePr>
        <p:xfrm>
          <a:off x="343208" y="657123"/>
          <a:ext cx="8621279" cy="248054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737482"/>
                <a:gridCol w="763118"/>
                <a:gridCol w="6120679"/>
              </a:tblGrid>
              <a:tr h="3829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 dirty="0">
                          <a:effectLst/>
                        </a:rPr>
                        <a:t>$a and $b </a:t>
                      </a:r>
                      <a:endParaRPr lang="bs-Latn-BA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I </a:t>
                      </a:r>
                      <a:endParaRPr lang="bs-Latn-BA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 dirty="0">
                          <a:effectLst/>
                        </a:rPr>
                        <a:t>True ako su oboje $a i $b true </a:t>
                      </a:r>
                      <a:endParaRPr lang="bs-Latn-BA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4472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$a or $b </a:t>
                      </a:r>
                      <a:endParaRPr lang="bs-Latn-BA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 dirty="0">
                          <a:effectLst/>
                        </a:rPr>
                        <a:t>Ili </a:t>
                      </a:r>
                      <a:endParaRPr lang="bs-Latn-BA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True ako je $a true ili ako je $b true </a:t>
                      </a:r>
                      <a:endParaRPr lang="bs-Latn-BA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040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$a xor $b </a:t>
                      </a:r>
                      <a:endParaRPr lang="bs-Latn-BA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Xor </a:t>
                      </a:r>
                      <a:endParaRPr lang="bs-Latn-BA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 dirty="0">
                          <a:effectLst/>
                        </a:rPr>
                        <a:t>ako je $a true ili ako je $b true, ali ne i ako su oba true </a:t>
                      </a:r>
                      <a:endParaRPr lang="bs-Latn-BA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29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! $a </a:t>
                      </a:r>
                      <a:endParaRPr lang="bs-Latn-BA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Ne </a:t>
                      </a:r>
                      <a:endParaRPr lang="bs-Latn-BA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 dirty="0">
                          <a:effectLst/>
                        </a:rPr>
                        <a:t>True ako je $a false i obrnuto </a:t>
                      </a:r>
                      <a:endParaRPr lang="bs-Latn-BA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29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$a &amp;&amp; $b </a:t>
                      </a:r>
                      <a:endParaRPr lang="bs-Latn-BA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I </a:t>
                      </a:r>
                      <a:endParaRPr lang="bs-Latn-BA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True ako su oboje $a i $b true </a:t>
                      </a:r>
                      <a:endParaRPr lang="bs-Latn-BA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29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 dirty="0">
                          <a:effectLst/>
                        </a:rPr>
                        <a:t>$a || $b </a:t>
                      </a:r>
                      <a:endParaRPr lang="bs-Latn-BA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Ili </a:t>
                      </a:r>
                      <a:endParaRPr lang="bs-Latn-BA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 dirty="0">
                          <a:effectLst/>
                        </a:rPr>
                        <a:t>True ako je $a true ili ako je $b true </a:t>
                      </a:r>
                      <a:endParaRPr lang="bs-Latn-BA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23528" y="3244334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s-Latn-BA" b="1" dirty="0"/>
              <a:t>Operatori uvećavanja i smanjivanja</a:t>
            </a:r>
            <a:endParaRPr lang="bs-Latn-BA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508596"/>
              </p:ext>
            </p:extLst>
          </p:nvPr>
        </p:nvGraphicFramePr>
        <p:xfrm>
          <a:off x="371366" y="3649371"/>
          <a:ext cx="8593121" cy="2929376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248306"/>
                <a:gridCol w="3096344"/>
                <a:gridCol w="4248471"/>
              </a:tblGrid>
              <a:tr h="22510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2000" dirty="0">
                          <a:solidFill>
                            <a:srgbClr val="0033CC"/>
                          </a:solidFill>
                          <a:effectLst/>
                        </a:rPr>
                        <a:t>Primjer </a:t>
                      </a:r>
                      <a:endParaRPr lang="bs-Latn-BA" sz="2000" dirty="0">
                        <a:solidFill>
                          <a:srgbClr val="0033CC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2000">
                          <a:solidFill>
                            <a:srgbClr val="0033CC"/>
                          </a:solidFill>
                          <a:effectLst/>
                        </a:rPr>
                        <a:t>Ime </a:t>
                      </a:r>
                      <a:endParaRPr lang="bs-Latn-BA" sz="2000">
                        <a:solidFill>
                          <a:srgbClr val="0033CC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2000" dirty="0">
                          <a:solidFill>
                            <a:srgbClr val="0033CC"/>
                          </a:solidFill>
                          <a:effectLst/>
                        </a:rPr>
                        <a:t>Efekt </a:t>
                      </a:r>
                      <a:endParaRPr lang="bs-Latn-BA" sz="2000" dirty="0">
                        <a:solidFill>
                          <a:srgbClr val="0033CC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447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++$a </a:t>
                      </a:r>
                      <a:endParaRPr lang="bs-Latn-BA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 dirty="0">
                          <a:effectLst/>
                        </a:rPr>
                        <a:t>Preduvećavanje</a:t>
                      </a:r>
                      <a:endParaRPr lang="bs-Latn-BA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Uveća $a za jedan, i onda vrati $a </a:t>
                      </a:r>
                      <a:endParaRPr lang="bs-Latn-BA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447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$a++ </a:t>
                      </a:r>
                      <a:endParaRPr lang="bs-Latn-BA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Naknadno uvećanje </a:t>
                      </a:r>
                      <a:endParaRPr lang="bs-Latn-BA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Vrati $a, i onda ga uveća za jedan </a:t>
                      </a:r>
                      <a:endParaRPr lang="bs-Latn-BA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447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--$a </a:t>
                      </a:r>
                      <a:endParaRPr lang="bs-Latn-BA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Predsmanjenje </a:t>
                      </a:r>
                      <a:endParaRPr lang="bs-Latn-BA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 dirty="0">
                          <a:effectLst/>
                        </a:rPr>
                        <a:t>Umanji $a za jedan, i onda vrati $a </a:t>
                      </a:r>
                      <a:endParaRPr lang="bs-Latn-BA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447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$a-- </a:t>
                      </a:r>
                      <a:endParaRPr lang="bs-Latn-BA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 dirty="0">
                          <a:effectLst/>
                        </a:rPr>
                        <a:t>Naknadno smanjenje </a:t>
                      </a:r>
                      <a:endParaRPr lang="bs-Latn-BA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 dirty="0">
                          <a:effectLst/>
                        </a:rPr>
                        <a:t>Vrati $a, i onda ga umanji za jedan </a:t>
                      </a:r>
                      <a:endParaRPr lang="bs-Latn-BA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8748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95547"/>
              </p:ext>
            </p:extLst>
          </p:nvPr>
        </p:nvGraphicFramePr>
        <p:xfrm>
          <a:off x="467544" y="1268760"/>
          <a:ext cx="8460432" cy="4392486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307520"/>
                <a:gridCol w="1860832"/>
                <a:gridCol w="5292080"/>
              </a:tblGrid>
              <a:tr h="3673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 dirty="0">
                          <a:solidFill>
                            <a:srgbClr val="0033CC"/>
                          </a:solidFill>
                          <a:effectLst/>
                        </a:rPr>
                        <a:t>Primjer </a:t>
                      </a:r>
                      <a:endParaRPr lang="bs-Latn-BA" sz="2400" dirty="0">
                        <a:solidFill>
                          <a:srgbClr val="0033CC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60" marR="6816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solidFill>
                            <a:srgbClr val="0033CC"/>
                          </a:solidFill>
                          <a:effectLst/>
                        </a:rPr>
                        <a:t>Ime </a:t>
                      </a:r>
                      <a:endParaRPr lang="bs-Latn-BA" sz="2400">
                        <a:solidFill>
                          <a:srgbClr val="0033CC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60" marR="6816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 dirty="0">
                          <a:solidFill>
                            <a:srgbClr val="0033CC"/>
                          </a:solidFill>
                          <a:effectLst/>
                        </a:rPr>
                        <a:t>Rezultat </a:t>
                      </a:r>
                      <a:endParaRPr lang="bs-Latn-BA" sz="2400" dirty="0">
                        <a:solidFill>
                          <a:srgbClr val="0033CC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60" marR="68160" marT="0" marB="0" anchor="ctr"/>
                </a:tc>
              </a:tr>
              <a:tr h="4259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$a == $b </a:t>
                      </a:r>
                      <a:endParaRPr lang="bs-Latn-BA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60" marR="6816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Jednako </a:t>
                      </a:r>
                      <a:endParaRPr lang="bs-Latn-BA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60" marR="6816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True ako je $a jednako $b </a:t>
                      </a:r>
                      <a:endParaRPr lang="bs-Latn-BA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60" marR="68160" marT="0" marB="0" anchor="ctr"/>
                </a:tc>
              </a:tr>
              <a:tr h="7347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$a === $b </a:t>
                      </a:r>
                      <a:endParaRPr lang="bs-Latn-BA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60" marR="6816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Identično </a:t>
                      </a:r>
                      <a:endParaRPr lang="bs-Latn-BA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60" marR="6816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 dirty="0">
                          <a:effectLst/>
                        </a:rPr>
                        <a:t>True ako je $a jednako $b, i ako su istog tipa </a:t>
                      </a:r>
                      <a:endParaRPr lang="bs-Latn-BA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60" marR="68160" marT="0" marB="0" anchor="ctr"/>
                </a:tc>
              </a:tr>
              <a:tr h="4259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$a != $b </a:t>
                      </a:r>
                      <a:endParaRPr lang="bs-Latn-BA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60" marR="6816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Nije jednako </a:t>
                      </a:r>
                      <a:endParaRPr lang="bs-Latn-BA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60" marR="6816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True ako $a nije jednako $b </a:t>
                      </a:r>
                      <a:endParaRPr lang="bs-Latn-BA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60" marR="68160" marT="0" marB="0" anchor="ctr"/>
                </a:tc>
              </a:tr>
              <a:tr h="7347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$a !== $b </a:t>
                      </a:r>
                      <a:endParaRPr lang="bs-Latn-BA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60" marR="6816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Nije identično </a:t>
                      </a:r>
                      <a:endParaRPr lang="bs-Latn-BA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60" marR="6816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True ako $a nije jednako $b, i ako nisu istog tipa </a:t>
                      </a:r>
                      <a:endParaRPr lang="bs-Latn-BA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60" marR="68160" marT="0" marB="0" anchor="ctr"/>
                </a:tc>
              </a:tr>
              <a:tr h="4259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$a &lt; $b </a:t>
                      </a:r>
                      <a:endParaRPr lang="bs-Latn-BA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60" marR="6816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Manje </a:t>
                      </a:r>
                      <a:endParaRPr lang="bs-Latn-BA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60" marR="6816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True ako je $a izričito manje od $b </a:t>
                      </a:r>
                      <a:endParaRPr lang="bs-Latn-BA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60" marR="68160" marT="0" marB="0" anchor="ctr"/>
                </a:tc>
              </a:tr>
              <a:tr h="4259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$a &gt; $b </a:t>
                      </a:r>
                      <a:endParaRPr lang="bs-Latn-BA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60" marR="6816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Veće </a:t>
                      </a:r>
                      <a:endParaRPr lang="bs-Latn-BA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60" marR="6816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True ako je $a izričito veće od $b </a:t>
                      </a:r>
                      <a:endParaRPr lang="bs-Latn-BA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60" marR="68160" marT="0" marB="0" anchor="ctr"/>
                </a:tc>
              </a:tr>
              <a:tr h="4259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$a &lt;= $b </a:t>
                      </a:r>
                      <a:endParaRPr lang="bs-Latn-BA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60" marR="6816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Manje jednako</a:t>
                      </a:r>
                      <a:endParaRPr lang="bs-Latn-BA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60" marR="6816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 dirty="0">
                          <a:effectLst/>
                        </a:rPr>
                        <a:t>True ako je $a manje ili jednako $b </a:t>
                      </a:r>
                      <a:endParaRPr lang="bs-Latn-BA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60" marR="68160" marT="0" marB="0" anchor="ctr"/>
                </a:tc>
              </a:tr>
              <a:tr h="4259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$a &gt;= $b </a:t>
                      </a:r>
                      <a:endParaRPr lang="bs-Latn-BA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60" marR="6816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>
                          <a:effectLst/>
                        </a:rPr>
                        <a:t>Veće jednako </a:t>
                      </a:r>
                      <a:endParaRPr lang="bs-Latn-BA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60" marR="6816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bs-Latn-BA" sz="1800" dirty="0">
                          <a:effectLst/>
                        </a:rPr>
                        <a:t>True ako je $a veće ili jednako $b </a:t>
                      </a:r>
                      <a:endParaRPr lang="bs-Latn-BA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60" marR="68160" marT="0" marB="0" anchor="ctr"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23528" y="54868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s-Latn-BA" b="1" dirty="0"/>
              <a:t>Operatori upoređivanja</a:t>
            </a:r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26845055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36" y="332656"/>
            <a:ext cx="85689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Stavljanje teksta u varijable izgleda ovako:</a:t>
            </a:r>
          </a:p>
          <a:p>
            <a:pPr algn="ctr"/>
            <a:r>
              <a:rPr lang="bs-Latn-BA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$text1 = "Dobar dan";</a:t>
            </a:r>
          </a:p>
        </p:txBody>
      </p:sp>
      <p:pic>
        <p:nvPicPr>
          <p:cNvPr id="8194" name="Picture 2" descr="kodvarij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424936" cy="517086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varijab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393" y="1484784"/>
            <a:ext cx="4782360" cy="258543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31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188640"/>
            <a:ext cx="8640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s-Latn-B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Ubacivanje varijabli u nizove karaktera možemo učiniti na više načina. Moramo razlikovati  dvostruke i jednsotruke navodne znake.</a:t>
            </a:r>
          </a:p>
        </p:txBody>
      </p:sp>
      <p:sp>
        <p:nvSpPr>
          <p:cNvPr id="3" name="Rectangle 2"/>
          <p:cNvSpPr/>
          <p:nvPr/>
        </p:nvSpPr>
        <p:spPr>
          <a:xfrm>
            <a:off x="251520" y="1586924"/>
            <a:ext cx="4572000" cy="14773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bs-Latn-BA" dirty="0">
                <a:solidFill>
                  <a:srgbClr val="B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&lt;?php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$rijec = ime;</a:t>
            </a:r>
          </a:p>
          <a:p>
            <a:r>
              <a:rPr lang="bs-Latn-BA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 "Reci mi svoje $rijec";</a:t>
            </a:r>
          </a:p>
          <a:p>
            <a:r>
              <a:rPr lang="bs-Latn-BA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 'Reci mi svoje $rijec';</a:t>
            </a:r>
          </a:p>
          <a:p>
            <a:r>
              <a:rPr lang="bs-Latn-BA" dirty="0">
                <a:solidFill>
                  <a:srgbClr val="B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</p:txBody>
      </p:sp>
      <p:pic>
        <p:nvPicPr>
          <p:cNvPr id="9218" name="Picture 2" descr="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39" y="3284984"/>
            <a:ext cx="8496944" cy="223954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49949" y="5373216"/>
            <a:ext cx="6342531" cy="1200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bs-Latn-BA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&lt;?php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$rijec = "ime";</a:t>
            </a:r>
          </a:p>
          <a:p>
            <a:r>
              <a:rPr lang="bs-Latn-BA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 'Reci mi svoje ' . $rijec . '&lt;br&gt;';</a:t>
            </a:r>
          </a:p>
          <a:p>
            <a:r>
              <a:rPr lang="bs-Latn-BA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</p:txBody>
      </p:sp>
      <p:sp>
        <p:nvSpPr>
          <p:cNvPr id="5" name="&quot;No&quot; Symbol 4"/>
          <p:cNvSpPr/>
          <p:nvPr/>
        </p:nvSpPr>
        <p:spPr>
          <a:xfrm>
            <a:off x="3896843" y="1268760"/>
            <a:ext cx="1224136" cy="912812"/>
          </a:xfrm>
          <a:prstGeom prst="noSmoking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41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9552" y="332656"/>
            <a:ext cx="33706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bs-Latn-BA" sz="5400" dirty="0"/>
              <a:t>Komentari</a:t>
            </a:r>
            <a:endParaRPr 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5536" y="1440097"/>
            <a:ext cx="8468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 podržava više tipova komentara</a:t>
            </a:r>
            <a:r>
              <a:rPr lang="bs-Latn-B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Koristimo ih kako bi nas kod bio citkiji i bolje organizovan.</a:t>
            </a:r>
            <a:endParaRPr lang="bs-Latn-B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6907" y="2413338"/>
            <a:ext cx="4572000" cy="230832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bs-Latn-BA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&lt;?php</a:t>
            </a:r>
          </a:p>
          <a:p>
            <a:r>
              <a:rPr lang="bs-Latn-BA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Ovo je komentar</a:t>
            </a:r>
          </a:p>
          <a:p>
            <a:r>
              <a:rPr lang="bs-Latn-BA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koje se proteže kroz</a:t>
            </a:r>
          </a:p>
          <a:p>
            <a:r>
              <a:rPr lang="bs-Latn-BA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čak tri reda */</a:t>
            </a:r>
          </a:p>
          <a:p>
            <a:r>
              <a:rPr lang="bs-Latn-BA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 "gornji tekst se nece izvrsavati";</a:t>
            </a:r>
          </a:p>
          <a:p>
            <a:r>
              <a:rPr lang="bs-Latn-BA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ovo je isto komentar</a:t>
            </a:r>
          </a:p>
          <a:p>
            <a:r>
              <a:rPr lang="bs-Latn-BA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2705130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5300" y="404664"/>
            <a:ext cx="56284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bs-Latn-BA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Kontrolne strukture</a:t>
            </a:r>
            <a:endParaRPr 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9552" y="1700808"/>
            <a:ext cx="813690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Pomoću kontrolnih struktura određujemo tok skripti, odlučujemo i računamo. One su zadužene za logiku aplikacija</a:t>
            </a:r>
            <a:r>
              <a:rPr lang="bs-Latn-B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bs-Latn-BA" sz="2400" b="1" i="1" dirty="0">
                <a:solidFill>
                  <a:srgbClr val="0099CC"/>
                </a:solidFill>
              </a:rPr>
              <a:t>If-else</a:t>
            </a:r>
            <a:r>
              <a:rPr lang="bs-Latn-BA" sz="2400" b="1" dirty="0">
                <a:solidFill>
                  <a:srgbClr val="0099CC"/>
                </a:solidFill>
              </a:rPr>
              <a:t> naredba dvostrukog </a:t>
            </a:r>
            <a:r>
              <a:rPr lang="bs-Latn-BA" sz="2400" b="1" dirty="0" smtClean="0">
                <a:solidFill>
                  <a:srgbClr val="0099CC"/>
                </a:solidFill>
              </a:rPr>
              <a:t>grananja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bs-Latn-BA" sz="2400" b="1" i="1" dirty="0">
                <a:solidFill>
                  <a:srgbClr val="0099CC"/>
                </a:solidFill>
              </a:rPr>
              <a:t>If – elseif – else</a:t>
            </a:r>
            <a:r>
              <a:rPr lang="bs-Latn-BA" sz="2400" b="1" dirty="0">
                <a:solidFill>
                  <a:srgbClr val="0099CC"/>
                </a:solidFill>
              </a:rPr>
              <a:t> naredba višestrukog grananja </a:t>
            </a:r>
            <a:endParaRPr lang="bs-Latn-BA" sz="2400" b="1" dirty="0" smtClean="0">
              <a:solidFill>
                <a:srgbClr val="0099CC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bs-Latn-BA" sz="2400" b="1" i="1" dirty="0">
                <a:solidFill>
                  <a:srgbClr val="0099CC"/>
                </a:solidFill>
              </a:rPr>
              <a:t>Switch</a:t>
            </a:r>
            <a:r>
              <a:rPr lang="bs-Latn-BA" sz="2400" b="1" dirty="0">
                <a:solidFill>
                  <a:srgbClr val="0099CC"/>
                </a:solidFill>
              </a:rPr>
              <a:t> naredba višestrukog grananja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bs-Latn-BA" sz="2400" b="1" i="1" dirty="0">
                <a:solidFill>
                  <a:srgbClr val="0099CC"/>
                </a:solidFill>
              </a:rPr>
              <a:t>While</a:t>
            </a:r>
            <a:r>
              <a:rPr lang="bs-Latn-BA" sz="2400" b="1" dirty="0">
                <a:solidFill>
                  <a:srgbClr val="0099CC"/>
                </a:solidFill>
              </a:rPr>
              <a:t> petlja </a:t>
            </a:r>
            <a:endParaRPr lang="bs-Latn-BA" sz="2400" b="1" dirty="0" smtClean="0">
              <a:solidFill>
                <a:srgbClr val="0099CC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bs-Latn-BA" sz="2400" b="1" i="1" dirty="0">
                <a:solidFill>
                  <a:srgbClr val="0099CC"/>
                </a:solidFill>
              </a:rPr>
              <a:t>Do – while</a:t>
            </a:r>
            <a:r>
              <a:rPr lang="bs-Latn-BA" sz="2400" b="1" dirty="0">
                <a:solidFill>
                  <a:srgbClr val="0099CC"/>
                </a:solidFill>
              </a:rPr>
              <a:t> petlja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bs-Latn-BA" sz="2400" b="1" i="1" dirty="0">
                <a:solidFill>
                  <a:srgbClr val="0099CC"/>
                </a:solidFill>
              </a:rPr>
              <a:t>For</a:t>
            </a:r>
            <a:r>
              <a:rPr lang="bs-Latn-BA" sz="2400" b="1" dirty="0">
                <a:solidFill>
                  <a:srgbClr val="0099CC"/>
                </a:solidFill>
              </a:rPr>
              <a:t>  petlja </a:t>
            </a:r>
            <a:endParaRPr lang="bs-Latn-BA" sz="2400" b="1" dirty="0" smtClean="0">
              <a:solidFill>
                <a:srgbClr val="0099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47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3528" y="260648"/>
            <a:ext cx="84866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s-Latn-BA" sz="4000" i="1" dirty="0"/>
              <a:t>If-else</a:t>
            </a:r>
            <a:r>
              <a:rPr lang="bs-Latn-BA" sz="4000" dirty="0"/>
              <a:t> naredba dvostrukog grananja</a:t>
            </a:r>
            <a:endParaRPr lang="en-US" sz="40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3528" y="1412776"/>
            <a:ext cx="8352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s-Latn-BA" sz="2400" i="1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bs-Latn-BA" sz="2400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- </a:t>
            </a:r>
            <a:r>
              <a:rPr lang="bs-Latn-BA" sz="2400" i="1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bs-Latn-BA" sz="2400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je najčešće korištena kontrolna struktura. Njoj dajemo logički izraz koji se provjerava i ovisno o njegovom ishodu koji može biti </a:t>
            </a:r>
            <a:r>
              <a:rPr lang="bs-Latn-BA" sz="2400" i="1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bs-Latn-BA" sz="2400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ili </a:t>
            </a:r>
            <a:r>
              <a:rPr lang="bs-Latn-BA" sz="2400" i="1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bs-Latn-BA" sz="2400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izvršava se blok n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544" y="2852936"/>
            <a:ext cx="5256584" cy="31700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bs-Latn-BA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&lt;?php </a:t>
            </a:r>
          </a:p>
          <a:p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If ( uvjet ) { </a:t>
            </a:r>
          </a:p>
          <a:p>
            <a:r>
              <a:rPr lang="bs-Latn-BA" sz="2000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naredbe koje se izvršavaju ukoliko je uvjet == true(tačan)</a:t>
            </a:r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 else { </a:t>
            </a:r>
          </a:p>
          <a:p>
            <a:r>
              <a:rPr lang="bs-Latn-BA" sz="2000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naredbe koje se izvršavaju ukoliko je uvjet == false(netačan)</a:t>
            </a:r>
          </a:p>
          <a:p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r>
              <a:rPr lang="bs-Latn-BA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79732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05701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p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650107"/>
            <a:ext cx="3956063" cy="293213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5092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ow does internet work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96" y="0"/>
            <a:ext cx="6336704" cy="45905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44208" y="116632"/>
            <a:ext cx="269979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2000" dirty="0" smtClean="0"/>
              <a:t> </a:t>
            </a:r>
            <a:r>
              <a:rPr lang="bs-Latn-BA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informacije </a:t>
            </a:r>
            <a:r>
              <a:rPr lang="bs-Latn-BA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formama teksta, slika, zvuka, itd. se prenose preko </a:t>
            </a:r>
            <a:r>
              <a:rPr lang="bs-Latn-BA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Interneta</a:t>
            </a:r>
          </a:p>
          <a:p>
            <a:r>
              <a:rPr lang="bs-Latn-BA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s-Latn-BA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pristup </a:t>
            </a:r>
            <a:r>
              <a:rPr lang="bs-Latn-BA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Internetu </a:t>
            </a:r>
            <a:r>
              <a:rPr lang="bs-Latn-BA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počinje </a:t>
            </a:r>
            <a:r>
              <a:rPr lang="bs-Latn-BA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kompjuterom koji je povezan sa telefonskom linijom pomocu </a:t>
            </a:r>
            <a:r>
              <a:rPr lang="bs-Latn-BA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MODEMA</a:t>
            </a:r>
          </a:p>
          <a:p>
            <a:r>
              <a:rPr lang="bs-Latn-BA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s-Latn-BA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bs-Latn-BA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datoteke </a:t>
            </a:r>
            <a:r>
              <a:rPr lang="bs-Latn-BA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bs-Latn-BA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prenose </a:t>
            </a:r>
            <a:r>
              <a:rPr lang="bs-Latn-BA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nakon što se pretvore u </a:t>
            </a:r>
            <a:r>
              <a:rPr lang="bs-Latn-BA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signale koji mogu da putuju putem telefonsk ž</a:t>
            </a:r>
            <a:r>
              <a:rPr lang="bs-Latn-BA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ice</a:t>
            </a:r>
          </a:p>
          <a:p>
            <a:endParaRPr lang="bs-Latn-BA" dirty="0"/>
          </a:p>
        </p:txBody>
      </p:sp>
      <p:sp>
        <p:nvSpPr>
          <p:cNvPr id="4" name="TextBox 3"/>
          <p:cNvSpPr txBox="1"/>
          <p:nvPr/>
        </p:nvSpPr>
        <p:spPr>
          <a:xfrm>
            <a:off x="3804" y="4652887"/>
            <a:ext cx="885698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bs-Latn-BA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signali </a:t>
            </a:r>
            <a:r>
              <a:rPr lang="bs-Latn-BA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salju u telefonske linije putem </a:t>
            </a:r>
            <a:r>
              <a:rPr lang="bs-Latn-BA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modema</a:t>
            </a:r>
          </a:p>
          <a:p>
            <a:pPr marL="285750" indent="-285750">
              <a:buFontTx/>
              <a:buChar char="-"/>
            </a:pPr>
            <a:r>
              <a:rPr lang="bs-Latn-BA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telefonske </a:t>
            </a:r>
            <a:r>
              <a:rPr lang="bs-Latn-BA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linije vode do Internet Service Provider-a </a:t>
            </a:r>
            <a:endParaRPr lang="bs-Latn-BA" sz="2000" dirty="0" smtClean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bs-Latn-BA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kompjuter razlaže </a:t>
            </a:r>
            <a:r>
              <a:rPr lang="bs-Latn-BA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nasu porku u </a:t>
            </a:r>
            <a:r>
              <a:rPr lang="bs-Latn-BA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više </a:t>
            </a:r>
            <a:r>
              <a:rPr lang="bs-Latn-BA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dijelova (kao male pakete) </a:t>
            </a:r>
            <a:endParaRPr lang="bs-Latn-BA" sz="2000" dirty="0" smtClean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bs-Latn-BA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Svaki </a:t>
            </a:r>
            <a:r>
              <a:rPr lang="bs-Latn-BA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paket je </a:t>
            </a:r>
            <a:r>
              <a:rPr lang="bs-Latn-BA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obilježen </a:t>
            </a:r>
            <a:r>
              <a:rPr lang="bs-Latn-BA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svojom destinacijom i </a:t>
            </a:r>
            <a:r>
              <a:rPr lang="bs-Latn-BA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šlaje </a:t>
            </a:r>
            <a:r>
              <a:rPr lang="bs-Latn-BA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kroz seriju kompjutera koje zovemo </a:t>
            </a:r>
            <a:r>
              <a:rPr lang="bs-Latn-BA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RUTERIMA</a:t>
            </a:r>
            <a:endParaRPr lang="bs-Latn-BA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bs-Latn-BA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Ruteri </a:t>
            </a:r>
            <a:r>
              <a:rPr lang="bs-Latn-BA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biraju </a:t>
            </a:r>
            <a:r>
              <a:rPr lang="bs-Latn-BA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najbolji put kojim </a:t>
            </a:r>
            <a:r>
              <a:rPr lang="bs-Latn-BA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paket šalju </a:t>
            </a:r>
            <a:r>
              <a:rPr lang="bs-Latn-BA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 </a:t>
            </a:r>
            <a:r>
              <a:rPr lang="bs-Latn-BA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destinaciju i svi stižu </a:t>
            </a:r>
            <a:r>
              <a:rPr lang="bs-Latn-BA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 isto mjesto i </a:t>
            </a:r>
            <a:r>
              <a:rPr lang="bs-Latn-BA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slažu </a:t>
            </a:r>
            <a:r>
              <a:rPr lang="bs-Latn-BA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u cjelovitu </a:t>
            </a:r>
            <a:r>
              <a:rPr lang="bs-Latn-BA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poruku</a:t>
            </a:r>
          </a:p>
          <a:p>
            <a:pPr marL="285750" indent="-285750">
              <a:buFontTx/>
              <a:buChar char="-"/>
            </a:pPr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41326798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5210" y="188640"/>
            <a:ext cx="901080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bs-Latn-BA" sz="3200" b="1" i="1" dirty="0" smtClean="0"/>
              <a:t>If </a:t>
            </a:r>
            <a:r>
              <a:rPr lang="bs-Latn-BA" sz="3200" b="1" i="1" dirty="0"/>
              <a:t>– elseif – else</a:t>
            </a:r>
            <a:r>
              <a:rPr lang="bs-Latn-BA" sz="3200" b="1" dirty="0"/>
              <a:t> naredba višestrukog grananja 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352" y="800915"/>
            <a:ext cx="874727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Umjesto else ključne riječi može se koristiti i elseif ključna riječ. Ona se izvršava ako je uvjet u if-u rezultirao false. Ona također ispituje logički izraz.</a:t>
            </a:r>
          </a:p>
        </p:txBody>
      </p:sp>
      <p:sp>
        <p:nvSpPr>
          <p:cNvPr id="5" name="Rectangle 4"/>
          <p:cNvSpPr/>
          <p:nvPr/>
        </p:nvSpPr>
        <p:spPr>
          <a:xfrm>
            <a:off x="133200" y="1915124"/>
            <a:ext cx="6912768" cy="4801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bs-Latn-BA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&lt;?php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If ( uvjet ) { </a:t>
            </a:r>
          </a:p>
          <a:p>
            <a:r>
              <a:rPr lang="bs-Latn-BA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naredbe koje se izvršavaju ako je uvjet == true 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} elseif ( uvjet2 ) { </a:t>
            </a:r>
          </a:p>
          <a:p>
            <a:r>
              <a:rPr lang="bs-Latn-BA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naredbe koje se izvršavaju ako je uvjet == false </a:t>
            </a:r>
          </a:p>
          <a:p>
            <a:r>
              <a:rPr lang="bs-Latn-BA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 uvjet2==true 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} elseif ( uvjet3 ) { </a:t>
            </a:r>
          </a:p>
          <a:p>
            <a:r>
              <a:rPr lang="bs-Latn-BA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naredbe koje se izvršavaju ako je uvjet == false 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// i uvjet2 == false i uvjet3 == true 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} else { </a:t>
            </a:r>
          </a:p>
          <a:p>
            <a:r>
              <a:rPr lang="bs-Latn-BA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naredbe koje se izvršavaju ako su svi uvjeti == //false 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r>
              <a:rPr lang="bs-Latn-BA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4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7545" y="260648"/>
            <a:ext cx="861966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s-Latn-BA" sz="4000" i="1" dirty="0"/>
              <a:t>Switch</a:t>
            </a:r>
            <a:r>
              <a:rPr lang="bs-Latn-BA" sz="4000" dirty="0"/>
              <a:t> naredba višestrukog grananja</a:t>
            </a:r>
            <a:endParaRPr lang="en-US" sz="40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1312" y="1020829"/>
            <a:ext cx="86187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s-Latn-BA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uzima za argument nekakav izraz i onda gleda da li je on jednak jednom od zadanih slučaja. Ukoliko nije jednak niti jednom od njih, izvršava </a:t>
            </a:r>
            <a:r>
              <a:rPr lang="bs-Latn-BA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akciju ili ne izvršava ništa. </a:t>
            </a:r>
            <a:r>
              <a:rPr lang="bs-Latn-BA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je idealan alat za izradu višenamjenskih stranica.</a:t>
            </a:r>
          </a:p>
        </p:txBody>
      </p:sp>
      <p:sp>
        <p:nvSpPr>
          <p:cNvPr id="5" name="Rectangle 4"/>
          <p:cNvSpPr/>
          <p:nvPr/>
        </p:nvSpPr>
        <p:spPr>
          <a:xfrm>
            <a:off x="148953" y="2930182"/>
            <a:ext cx="4158144" cy="34163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bs-Latn-BA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&lt;?php </a:t>
            </a:r>
          </a:p>
          <a:p>
            <a:r>
              <a:rPr lang="bs-Latn-B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switch ( uvjet ){ </a:t>
            </a:r>
          </a:p>
          <a:p>
            <a:r>
              <a:rPr lang="bs-Latn-B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case &lt; slučaj1 &gt;: </a:t>
            </a:r>
          </a:p>
          <a:p>
            <a:r>
              <a:rPr lang="bs-Latn-BA" dirty="0" smtClean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naredbe koje se izvršavaju ukoliko je uvjet // jednak slučaju 1 </a:t>
            </a:r>
          </a:p>
          <a:p>
            <a:r>
              <a:rPr lang="bs-Latn-B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break; </a:t>
            </a:r>
          </a:p>
          <a:p>
            <a:r>
              <a:rPr lang="bs-Latn-B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case &lt; slučaj2 &gt;: </a:t>
            </a:r>
          </a:p>
          <a:p>
            <a:r>
              <a:rPr lang="bs-Latn-BA" dirty="0" smtClean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naredbe koje se izvršavaju ukoliko je uvjet // jednak slučaju 2 </a:t>
            </a:r>
          </a:p>
          <a:p>
            <a:r>
              <a:rPr lang="bs-Latn-B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break; </a:t>
            </a:r>
            <a:endParaRPr lang="bs-Latn-BA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23380" y="2780928"/>
            <a:ext cx="4572000" cy="397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case &lt; slučaj3 &gt;: </a:t>
            </a:r>
          </a:p>
          <a:p>
            <a:r>
              <a:rPr lang="bs-Latn-BA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naredbe koje se izvršavaju ukoliko je uvjet // jednak slučaju 3 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break; 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default: </a:t>
            </a:r>
          </a:p>
          <a:p>
            <a:r>
              <a:rPr lang="bs-Latn-BA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naredbe koje se izvršavaju ukoliko uvjet // nije jednak niti jednom slučaju. Njega // se može izostaviti ukoliko se niti </a:t>
            </a:r>
          </a:p>
          <a:p>
            <a:r>
              <a:rPr lang="bs-Latn-BA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jedna naredba ne treba izvršiti u tom slučaju 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r>
              <a:rPr lang="bs-Latn-BA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1709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wi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217"/>
            <a:ext cx="8593728" cy="6603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 descr="switch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0" t="-1436" b="18843"/>
          <a:stretch>
            <a:fillRect/>
          </a:stretch>
        </p:blipFill>
        <p:spPr bwMode="auto">
          <a:xfrm>
            <a:off x="4296864" y="4101951"/>
            <a:ext cx="4564980" cy="252349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349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0133" y="404664"/>
            <a:ext cx="42418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s-Latn-BA" sz="5400" i="1" dirty="0"/>
              <a:t>While</a:t>
            </a:r>
            <a:r>
              <a:rPr lang="bs-Latn-BA" sz="5400" dirty="0"/>
              <a:t> petlja 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5536" y="1484784"/>
            <a:ext cx="85689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s-Latn-BA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petlja izvršava svoj blok naredbi dokle god je izraz u uslovu istinit (</a:t>
            </a:r>
            <a:r>
              <a:rPr lang="bs-Latn-BA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Uslov se ispituje prije izvođenja bloka naredbi. Zbog toga je moguće da se blok ne izvrši nijednom ukoliko je uslov na početku neistinit (</a:t>
            </a:r>
            <a:r>
              <a:rPr lang="bs-Latn-BA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false)</a:t>
            </a: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Rectangle 3"/>
          <p:cNvSpPr/>
          <p:nvPr/>
        </p:nvSpPr>
        <p:spPr>
          <a:xfrm>
            <a:off x="396961" y="3429000"/>
            <a:ext cx="4572000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bs-Latn-BA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&lt;?php</a:t>
            </a:r>
          </a:p>
          <a:p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while ( uslov ) { </a:t>
            </a:r>
          </a:p>
          <a:p>
            <a:r>
              <a:rPr lang="bs-Latn-BA" sz="2000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naredbe koje se izvršavaju dok je uvjet true </a:t>
            </a:r>
          </a:p>
          <a:p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r>
              <a:rPr lang="bs-Latn-BA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533509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whi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166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5345" y="404662"/>
            <a:ext cx="445827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s-Latn-BA" sz="4400" i="1" dirty="0">
                <a:solidFill>
                  <a:srgbClr val="0070C0"/>
                </a:solidFill>
              </a:rPr>
              <a:t>Do – while</a:t>
            </a:r>
            <a:r>
              <a:rPr lang="bs-Latn-BA" sz="4400" dirty="0">
                <a:solidFill>
                  <a:srgbClr val="0070C0"/>
                </a:solidFill>
              </a:rPr>
              <a:t> petlja</a:t>
            </a:r>
            <a:endParaRPr lang="en-US" sz="4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5536" y="1340768"/>
            <a:ext cx="84249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s-Latn-BA" sz="24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 razliku od normalne </a:t>
            </a:r>
            <a:r>
              <a:rPr lang="bs-Latn-BA" sz="2400" i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bs-Latn-BA" sz="24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petlje, kod </a:t>
            </a:r>
            <a:r>
              <a:rPr lang="bs-Latn-BA" sz="2400" i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bs-Latn-BA" sz="24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bs-Latn-BA" sz="2400" i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bs-Latn-BA" sz="24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petlje uslov se ispituje tek nakon izvršavanja bloka naredbi. Tako je uvijek zagarantirano barem jedno izvršavanje bloka naredbi iako je uslov odmah na početku </a:t>
            </a:r>
            <a:r>
              <a:rPr lang="bs-Latn-BA" sz="2400" i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bs-Latn-BA" sz="24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24848" y="3284984"/>
            <a:ext cx="4572000" cy="246221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bs-Latn-BA" sz="2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&lt;?php</a:t>
            </a:r>
          </a:p>
          <a:p>
            <a:r>
              <a:rPr lang="bs-Latn-BA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do { </a:t>
            </a:r>
          </a:p>
          <a:p>
            <a:r>
              <a:rPr lang="bs-Latn-BA" sz="2200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naredbe koje se izvršavaju dok je uslov true </a:t>
            </a:r>
          </a:p>
          <a:p>
            <a:r>
              <a:rPr lang="bs-Latn-BA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} while ( uslov ) </a:t>
            </a:r>
          </a:p>
          <a:p>
            <a:r>
              <a:rPr lang="bs-Latn-BA" sz="2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r>
              <a:rPr lang="bs-Latn-BA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66863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36" y="509999"/>
            <a:ext cx="27815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s-Latn-BA" sz="4000" i="1" dirty="0"/>
              <a:t>For</a:t>
            </a:r>
            <a:r>
              <a:rPr lang="bs-Latn-BA" sz="4000" dirty="0"/>
              <a:t>  petlja </a:t>
            </a:r>
            <a:endParaRPr lang="en-US" sz="40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2929" y="1484784"/>
            <a:ext cx="856895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s-Latn-BA" sz="2200" i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bs-Latn-BA" sz="2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petlja koristi brojač petlje koji se prije svakog izvršavanja bloka naredbi petlje uveća ili smanji. </a:t>
            </a:r>
            <a:r>
              <a:rPr lang="bs-Latn-BA" sz="2200" i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bs-Latn-BA" sz="2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petlju koristimo kada znamo tačan broj potrebnog ponavljanja bloka petlje</a:t>
            </a:r>
            <a:r>
              <a:rPr lang="bs-Latn-BA" sz="2200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bs-Latn-BA" sz="2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bs-Latn-BA" sz="2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4390" y="3356992"/>
            <a:ext cx="8406030" cy="203132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bs-Latn-BA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&lt;?php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for ($i=0;$i (operator upoređivanja) (vrijednost sa kojom upoređujemo); (operator uvećanja ili smanjenja){ </a:t>
            </a:r>
          </a:p>
          <a:p>
            <a:r>
              <a:rPr lang="bs-Latn-BA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naredbe koje se izvrašavaju svaki put dok je uslov </a:t>
            </a:r>
          </a:p>
          <a:p>
            <a:r>
              <a:rPr lang="bs-Latn-BA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jednak true </a:t>
            </a:r>
            <a:endParaRPr lang="bs-Latn-BA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bs-Latn-BA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bs-Latn-BA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52113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f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96" y="3301"/>
            <a:ext cx="9166595" cy="685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10121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0171" y="37073"/>
            <a:ext cx="835829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s-Latn-BA" sz="6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Objekti</a:t>
            </a:r>
            <a:endParaRPr lang="bs-Latn-BA" sz="5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052736"/>
            <a:ext cx="849694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Blip>
                <a:blip r:embed="rId2"/>
              </a:buBlip>
            </a:pP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 podržava objektno </a:t>
            </a:r>
            <a:r>
              <a:rPr lang="bs-Latn-B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programiranje</a:t>
            </a:r>
          </a:p>
          <a:p>
            <a:pPr marL="285750" indent="-285750" algn="just">
              <a:buBlip>
                <a:blip r:embed="rId2"/>
              </a:buBlip>
            </a:pPr>
            <a:r>
              <a:rPr lang="bs-Latn-B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svoje </a:t>
            </a: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funkcije možemo grupirati u klase te stvarati instance tog objekta kroz cijelu </a:t>
            </a:r>
            <a:r>
              <a:rPr lang="bs-Latn-B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aplikaciju</a:t>
            </a:r>
            <a:endParaRPr lang="bs-Latn-B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Blip>
                <a:blip r:embed="rId2"/>
              </a:buBlip>
            </a:pP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 bismo koristili objekte, prvo moramo stvoriti klasu (</a:t>
            </a:r>
            <a:r>
              <a:rPr lang="bs-Latn-BA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 nekim funkcijama u njoj te je pozivati unutar koda. </a:t>
            </a:r>
          </a:p>
        </p:txBody>
      </p:sp>
      <p:sp>
        <p:nvSpPr>
          <p:cNvPr id="4" name="Rectangle 3"/>
          <p:cNvSpPr/>
          <p:nvPr/>
        </p:nvSpPr>
        <p:spPr>
          <a:xfrm>
            <a:off x="216000" y="3473358"/>
            <a:ext cx="5982030" cy="31393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bs-Latn-BA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&lt;?php </a:t>
            </a:r>
            <a:endParaRPr lang="bs-Latn-BA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class class_proba{ 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function ispis_probne_klase(){ </a:t>
            </a:r>
          </a:p>
          <a:p>
            <a:r>
              <a:rPr lang="bs-Latn-BA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 "Ispisujem probnu funkciju objekta"; 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$obj_probni_objekt=new class_proba; 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$obj_probni_objekt-&gt;ispis_probne_klase(); </a:t>
            </a:r>
          </a:p>
          <a:p>
            <a:r>
              <a:rPr lang="bs-Latn-BA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rezultira ispisom // Ispisujem </a:t>
            </a:r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probnu funkciju objekta </a:t>
            </a:r>
          </a:p>
          <a:p>
            <a:r>
              <a:rPr lang="bs-Latn-BA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 </a:t>
            </a:r>
          </a:p>
        </p:txBody>
      </p:sp>
      <p:pic>
        <p:nvPicPr>
          <p:cNvPr id="14338" name="Picture 2" descr="objekt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085" y="2476998"/>
            <a:ext cx="3658915" cy="1932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23122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3568" y="332656"/>
            <a:ext cx="792088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s-Latn-BA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Nizovi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5536" y="1313958"/>
            <a:ext cx="8424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Blip>
                <a:blip r:embed="rId2"/>
              </a:buBlip>
            </a:pP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 podržava više vrsta nizova - tekstualne (associative) i cjelobrojne (vectors / indexed). </a:t>
            </a:r>
            <a:endParaRPr lang="bs-Latn-BA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Blip>
                <a:blip r:embed="rId2"/>
              </a:buBlip>
            </a:pPr>
            <a:r>
              <a:rPr lang="bs-Latn-B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Mogu </a:t>
            </a: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biti jednodimenzionalni ili multidimenzionalni. </a:t>
            </a:r>
          </a:p>
        </p:txBody>
      </p:sp>
      <p:sp>
        <p:nvSpPr>
          <p:cNvPr id="4" name="Rectangle 3"/>
          <p:cNvSpPr/>
          <p:nvPr/>
        </p:nvSpPr>
        <p:spPr>
          <a:xfrm>
            <a:off x="1691680" y="2852936"/>
            <a:ext cx="6120680" cy="28623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bs-Latn-BA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&lt;?php </a:t>
            </a:r>
            <a:endParaRPr lang="bs-Latn-BA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$arr_boje=array('plavo','žuto','zeleno'); </a:t>
            </a:r>
          </a:p>
          <a:p>
            <a:r>
              <a:rPr lang="bs-Latn-BA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 $arr_boje[0]; </a:t>
            </a:r>
            <a:r>
              <a:rPr lang="bs-Latn-BA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ispisat će 'plavo' </a:t>
            </a:r>
          </a:p>
          <a:p>
            <a:r>
              <a:rPr lang="bs-Latn-BA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 $arr_boje[2]; </a:t>
            </a:r>
            <a:r>
              <a:rPr lang="bs-Latn-BA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ispisat će 'zeleno' 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$arr_boje[3]='crveno'; </a:t>
            </a:r>
            <a:r>
              <a:rPr lang="bs-Latn-BA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dodaje novi element u niz 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$arr_boje[2]='ljubičasto'; </a:t>
            </a:r>
          </a:p>
          <a:p>
            <a:r>
              <a:rPr lang="bs-Latn-BA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mijenja staru vrijednost na indexu 2 </a:t>
            </a:r>
          </a:p>
          <a:p>
            <a:r>
              <a:rPr lang="bs-Latn-BA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 zeleno prelazi u ljubičasto </a:t>
            </a:r>
          </a:p>
          <a:p>
            <a:r>
              <a:rPr lang="bs-Latn-BA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r>
              <a:rPr lang="bs-Latn-BA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bs-Latn-BA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53461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allpapershide.com/wp-content/uploads/2014/04/abstract-backgrounds-beautiful-abstract-desktop-backgrounds-design-1345-wallpaper-yqtms0z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9499" y="2807446"/>
            <a:ext cx="8712968" cy="38164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bs-Latn-BA" sz="2200" dirty="0" smtClean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 </a:t>
            </a:r>
            <a:r>
              <a:rPr lang="bs-Latn-BA" sz="2200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pruža veliki broj usluga, a </a:t>
            </a:r>
            <a:r>
              <a:rPr lang="bs-Latn-BA" sz="2200" dirty="0" smtClean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najpoznatija je WWW </a:t>
            </a:r>
            <a:r>
              <a:rPr lang="bs-Latn-BA" sz="2200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(World Wide Web</a:t>
            </a:r>
            <a:r>
              <a:rPr lang="bs-Latn-BA" sz="2200" dirty="0" smtClean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 algn="just">
              <a:buFontTx/>
              <a:buChar char="-"/>
            </a:pPr>
            <a:r>
              <a:rPr lang="bs-Latn-BA" sz="2400" b="1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World Wide Web </a:t>
            </a:r>
            <a:r>
              <a:rPr lang="bs-Latn-BA" sz="2200" dirty="0" smtClean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 </a:t>
            </a:r>
            <a:r>
              <a:rPr lang="bs-Latn-BA" sz="2200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danas najpoznatiji mehanizam za prezentaciju informacija u elektronskom obliku </a:t>
            </a:r>
            <a:r>
              <a:rPr lang="bs-Latn-BA" sz="2200" dirty="0" smtClean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bez </a:t>
            </a:r>
            <a:r>
              <a:rPr lang="bs-Latn-BA" sz="2200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dodatnog softvera koji bi morali instalirati na svojm računaru. </a:t>
            </a:r>
            <a:endParaRPr lang="bs-Latn-BA" sz="2200" dirty="0" smtClean="0">
              <a:solidFill>
                <a:srgbClr val="0E0A3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bs-Latn-BA" sz="2200" dirty="0" smtClean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Kreiranje </a:t>
            </a:r>
            <a:r>
              <a:rPr lang="bs-Latn-BA" sz="2200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stranica moguće je ostvariti savladavanjem HTML/XHTML naredbi. </a:t>
            </a:r>
            <a:endParaRPr lang="bs-Latn-BA" sz="2200" dirty="0" smtClean="0">
              <a:solidFill>
                <a:srgbClr val="0E0A3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bs-Latn-BA" sz="2400" b="1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(Hyper Text Markup Language)</a:t>
            </a:r>
            <a:r>
              <a:rPr lang="bs-Latn-BA" sz="2200" b="1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s-Latn-BA" sz="2200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 jezik za označavnje pomoću kojeg se ostvaruje kreiranje web stranica, struktuiranje tekstova i objekata na web stranicama. </a:t>
            </a:r>
            <a:endParaRPr lang="bs-Latn-BA" sz="2200" dirty="0">
              <a:solidFill>
                <a:srgbClr val="0E0A3C"/>
              </a:solidFill>
            </a:endParaRPr>
          </a:p>
          <a:p>
            <a:pPr marL="285750" indent="-285750">
              <a:buFontTx/>
              <a:buChar char="-"/>
            </a:pPr>
            <a:endParaRPr lang="bs-Latn-BA" dirty="0"/>
          </a:p>
        </p:txBody>
      </p:sp>
      <p:pic>
        <p:nvPicPr>
          <p:cNvPr id="1028" name="Picture 4" descr="http://cdn2.hubspot.net/hub/53/file-385992610-jpg/html-code.jpg?t=1384812802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064"/>
            <a:ext cx="8280920" cy="27233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thatericalper.com/wp-content/uploads/2014/02/eaeth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968" y="-99392"/>
            <a:ext cx="2578371" cy="257837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8620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arr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nizarr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33" y="2708921"/>
            <a:ext cx="9158033" cy="415785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084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stylebizz.com/wp-content/uploads/2013/03/css-html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4" y="116632"/>
            <a:ext cx="8728846" cy="32361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528" y="4005064"/>
            <a:ext cx="8568952" cy="22467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bs-Latn-BA" sz="2800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 sintaksa je vrlo jednostavna i logična. Svaka CSS definicija ima </a:t>
            </a:r>
            <a:r>
              <a:rPr lang="bs-Latn-BA" sz="2800" b="1" i="1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r>
              <a:rPr lang="bs-Latn-BA" sz="2800" b="1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(selektor ili sektor) </a:t>
            </a:r>
            <a:r>
              <a:rPr lang="bs-Latn-BA" sz="2800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bs-Latn-BA" sz="2800" b="1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deklaraciju</a:t>
            </a:r>
            <a:r>
              <a:rPr lang="bs-Latn-BA" sz="2800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Deklaracija se sastoji od jednog ili više svojstava koja se odvajaju tačka-zarezom, a svako od tih svojstava se sastoji od naziva, dvotačke i vrijednosti tog svojstva. </a:t>
            </a:r>
          </a:p>
        </p:txBody>
      </p:sp>
    </p:spTree>
    <p:extLst>
      <p:ext uri="{BB962C8B-B14F-4D97-AF65-F5344CB8AC3E}">
        <p14:creationId xmlns:p14="http://schemas.microsoft.com/office/powerpoint/2010/main" val="239718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36" y="38466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Stilovi su definisani u formatu:</a:t>
            </a:r>
          </a:p>
          <a:p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sektor { </a:t>
            </a:r>
            <a:b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 atribut1: vrednost1; </a:t>
            </a:r>
            <a:b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 atribut2: vrednost2; </a:t>
            </a:r>
            <a:b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 atribut3: vrednost3; </a:t>
            </a:r>
            <a:b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 … </a:t>
            </a:r>
            <a:b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323528" y="2852936"/>
            <a:ext cx="85689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s-Latn-BA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Možda najvažniji dio definicije CSS-a su sektori. Njih koristimo za određivanje elemenata na HTML stranicama, te služe preglednicima da odrede na koje elemente stranice utiče naredba u CSS-u. Postoji nekoliko tipova CSS sektora: </a:t>
            </a:r>
            <a:endParaRPr lang="bs-Latn-BA" sz="24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bs-Latn-BA" sz="2400" i="1" dirty="0">
                <a:solidFill>
                  <a:srgbClr val="0085B4"/>
                </a:solidFill>
              </a:rPr>
              <a:t>HTML</a:t>
            </a:r>
            <a:r>
              <a:rPr lang="bs-Latn-BA" sz="2400" dirty="0">
                <a:solidFill>
                  <a:srgbClr val="0085B4"/>
                </a:solidFill>
              </a:rPr>
              <a:t> sektori</a:t>
            </a:r>
          </a:p>
          <a:p>
            <a:pPr marL="457200" lvl="0" indent="-457200">
              <a:buFont typeface="+mj-lt"/>
              <a:buAutoNum type="arabicPeriod"/>
            </a:pPr>
            <a:r>
              <a:rPr lang="bs-Latn-BA" sz="2400" i="1" dirty="0">
                <a:solidFill>
                  <a:srgbClr val="0085B4"/>
                </a:solidFill>
              </a:rPr>
              <a:t>ID</a:t>
            </a:r>
            <a:r>
              <a:rPr lang="bs-Latn-BA" sz="2400" dirty="0">
                <a:solidFill>
                  <a:srgbClr val="0085B4"/>
                </a:solidFill>
              </a:rPr>
              <a:t> sektori</a:t>
            </a:r>
          </a:p>
          <a:p>
            <a:pPr marL="457200" lvl="0" indent="-457200">
              <a:buFont typeface="+mj-lt"/>
              <a:buAutoNum type="arabicPeriod"/>
            </a:pPr>
            <a:r>
              <a:rPr lang="bs-Latn-BA" sz="2400" i="1" dirty="0">
                <a:solidFill>
                  <a:srgbClr val="0085B4"/>
                </a:solidFill>
              </a:rPr>
              <a:t>Class</a:t>
            </a:r>
            <a:r>
              <a:rPr lang="bs-Latn-BA" sz="2400" dirty="0">
                <a:solidFill>
                  <a:srgbClr val="0085B4"/>
                </a:solidFill>
              </a:rPr>
              <a:t> sektori</a:t>
            </a:r>
          </a:p>
          <a:p>
            <a:pPr algn="just"/>
            <a:endParaRPr lang="bs-Latn-BA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410" name="Picture 2" descr="Struktura jedne CSS definicij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850" y="4534717"/>
            <a:ext cx="601463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58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260648"/>
            <a:ext cx="42001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s-Latn-BA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HTML sketor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9552" y="1186717"/>
            <a:ext cx="828092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sektori su najjednostavniji sektori koji služe za identifikaciju elementa neke stranice. Jednim sektorom se određuju svi </a:t>
            </a:r>
            <a:r>
              <a:rPr lang="bs-Latn-BA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tagovi</a:t>
            </a: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tog elementa i direktno se utiče na njihov sadržaj. </a:t>
            </a:r>
            <a:endParaRPr lang="bs-Latn-BA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bs-Latn-B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Kako </a:t>
            </a: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 koristili sektor HTML elementa potrebno je samo napisati naziv </a:t>
            </a:r>
            <a:r>
              <a:rPr lang="bs-Latn-BA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taga</a:t>
            </a: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na taj način se mogu izmjenjivati stilovi za sve elemente stranice.</a:t>
            </a:r>
          </a:p>
        </p:txBody>
      </p:sp>
      <p:sp>
        <p:nvSpPr>
          <p:cNvPr id="4" name="Rectangle 3"/>
          <p:cNvSpPr/>
          <p:nvPr/>
        </p:nvSpPr>
        <p:spPr>
          <a:xfrm>
            <a:off x="353614" y="3449782"/>
            <a:ext cx="4572000" cy="14773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&lt;p&gt;Ovo je običan odlomak.&lt;/p&gt; 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4523652" y="2996952"/>
            <a:ext cx="4296820" cy="34163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&lt;style&gt;</a:t>
            </a:r>
          </a:p>
          <a:p>
            <a:r>
              <a:rPr lang="bs-Latn-BA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r>
              <a:rPr lang="bs-Latn-BA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bs-Latn-BA" b="1" dirty="0">
                <a:latin typeface="Courier New" panose="02070309020205020404" pitchFamily="49" charset="0"/>
                <a:cs typeface="Courier New" panose="02070309020205020404" pitchFamily="49" charset="0"/>
              </a:rPr>
              <a:t>color:red;</a:t>
            </a:r>
          </a:p>
          <a:p>
            <a:r>
              <a:rPr lang="bs-Latn-BA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&lt;/style&gt;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&lt;p&gt;Ovaj odlomak koristi p.prvi CSS kod!&lt;/p&gt;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  <p:sp>
        <p:nvSpPr>
          <p:cNvPr id="6" name="Bent-Up Arrow 5"/>
          <p:cNvSpPr/>
          <p:nvPr/>
        </p:nvSpPr>
        <p:spPr>
          <a:xfrm rot="5400000">
            <a:off x="3236337" y="5038423"/>
            <a:ext cx="1368152" cy="1152128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169785731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48"/>
            <a:ext cx="9144000" cy="41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9512" y="5085184"/>
            <a:ext cx="8964488" cy="1200329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bs-Latn-BA" sz="2400" dirty="0">
                <a:solidFill>
                  <a:srgbClr val="0085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Svoj prvi skript spasili smo u novom folderu koji sam nazvala </a:t>
            </a:r>
            <a:r>
              <a:rPr lang="bs-Latn-BA" sz="2400" i="1" dirty="0">
                <a:solidFill>
                  <a:srgbClr val="0085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vježbe</a:t>
            </a:r>
            <a:r>
              <a:rPr lang="bs-Latn-BA" sz="2400" dirty="0">
                <a:solidFill>
                  <a:srgbClr val="0085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Unutar tog foldera kreirali smo </a:t>
            </a:r>
            <a:r>
              <a:rPr lang="bs-Latn-BA" sz="2400" i="1" dirty="0">
                <a:solidFill>
                  <a:srgbClr val="0085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bs-Latn-BA" sz="2400" dirty="0">
                <a:solidFill>
                  <a:srgbClr val="0085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s-Latn-BA" sz="2400" i="1" dirty="0">
                <a:solidFill>
                  <a:srgbClr val="0085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r>
              <a:rPr lang="bs-Latn-BA" sz="2400" dirty="0">
                <a:solidFill>
                  <a:srgbClr val="0085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(isti postupak koji samo koristili sa PHP-om) pod nazivom </a:t>
            </a:r>
            <a:r>
              <a:rPr lang="bs-Latn-BA" sz="2400" i="1" dirty="0">
                <a:solidFill>
                  <a:srgbClr val="0085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bs-Latn-BA" sz="2400" dirty="0">
                <a:solidFill>
                  <a:srgbClr val="0085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 ekstenzijom </a:t>
            </a:r>
            <a:r>
              <a:rPr lang="bs-Latn-BA" sz="2400" dirty="0" smtClean="0">
                <a:solidFill>
                  <a:srgbClr val="0085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bs-Latn-BA" sz="2400" i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endParaRPr lang="bs-Latn-BA" sz="2400" dirty="0">
              <a:solidFill>
                <a:srgbClr val="0085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2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36" y="404664"/>
            <a:ext cx="47291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s-Latn-BA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Class sektori</a:t>
            </a:r>
            <a:endParaRPr lang="en-US" sz="54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2394" y="1327994"/>
            <a:ext cx="8438078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s-Latn-BA" sz="23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Imamo dvije vrste klasa. Prve određuju sve elemente, a druge samo određene elemente. Ključno je za reći da selektori klasa započinju tačkom, ostatak je, naravno, naziv klase i deklaracija stila. </a:t>
            </a:r>
            <a:endParaRPr lang="bs-Latn-BA" sz="23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bs-Latn-BA" sz="22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bs-Latn-BA" sz="22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bs-Latn-BA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.polozaj { </a:t>
            </a:r>
            <a:br>
              <a:rPr lang="bs-Latn-BA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bs-Latn-BA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    text-align: right; </a:t>
            </a:r>
            <a:br>
              <a:rPr lang="bs-Latn-BA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bs-Latn-BA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 </a:t>
            </a:r>
          </a:p>
          <a:p>
            <a:pPr algn="just"/>
            <a:endParaRPr lang="bs-Latn-BA" sz="22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bs-Latn-BA" sz="22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bs-Latn-BA" sz="23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Klase </a:t>
            </a:r>
            <a:r>
              <a:rPr lang="bs-Latn-BA" sz="23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pridjeljuju elementima korištenjem naredbe </a:t>
            </a:r>
            <a:r>
              <a:rPr lang="bs-Latn-BA" sz="23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bs-Latn-BA" sz="23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bs-Latn-BA" sz="23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bs-Latn-BA" sz="23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Ako </a:t>
            </a:r>
            <a:r>
              <a:rPr lang="bs-Latn-BA" sz="23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želimo odrediti klasu koja određuje samo neke određene elemente, njen selektor ćemo započeti sa elementom na koji je primjenjujemo, zatim stavljamo tačku, te završavamo nazivom klase.</a:t>
            </a:r>
          </a:p>
        </p:txBody>
      </p:sp>
    </p:spTree>
    <p:extLst>
      <p:ext uri="{BB962C8B-B14F-4D97-AF65-F5344CB8AC3E}">
        <p14:creationId xmlns:p14="http://schemas.microsoft.com/office/powerpoint/2010/main" val="31402668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la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523"/>
            <a:ext cx="9144000" cy="688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67406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36" y="260648"/>
            <a:ext cx="32752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s-Latn-BA" sz="54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ID sektori</a:t>
            </a:r>
            <a:endParaRPr lang="en-US" sz="54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4136" y="1397675"/>
            <a:ext cx="4543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selektori su veoma slični klasama, glavna razlika je u tome da su </a:t>
            </a:r>
            <a:r>
              <a:rPr lang="bs-Latn-BA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selektori primjenjivi samo na jedan element. </a:t>
            </a:r>
            <a:r>
              <a:rPr lang="bs-Latn-BA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selektor se smije sastojati samo od alfanumeričkih znakova. Zapisuje se tako da se prvo stavi znak „#“, te zatim </a:t>
            </a:r>
            <a:r>
              <a:rPr lang="bs-Latn-BA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elementa koji se određuje.</a:t>
            </a:r>
          </a:p>
        </p:txBody>
      </p:sp>
      <p:sp>
        <p:nvSpPr>
          <p:cNvPr id="4" name="Rectangle 3"/>
          <p:cNvSpPr/>
          <p:nvPr/>
        </p:nvSpPr>
        <p:spPr>
          <a:xfrm>
            <a:off x="370740" y="4941168"/>
            <a:ext cx="4572000" cy="101566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#zaglavlje { </a:t>
            </a:r>
            <a:b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 color: #009900; </a:t>
            </a:r>
            <a:b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 </a:t>
            </a:r>
          </a:p>
        </p:txBody>
      </p:sp>
      <p:sp>
        <p:nvSpPr>
          <p:cNvPr id="5" name="Rectangle 4"/>
          <p:cNvSpPr/>
          <p:nvPr/>
        </p:nvSpPr>
        <p:spPr>
          <a:xfrm>
            <a:off x="5241420" y="370686"/>
            <a:ext cx="3698807" cy="50783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&lt;style&gt;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#para1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text-align:center;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color:red;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&lt;/style&gt;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&lt;p id="para1"&gt;Dobar dan!&lt;/p&gt;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&lt;p&gt;Ovaj paragraf nismo definisali CSS-om.&lt;/p&gt;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8937086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78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0602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39726" y="332656"/>
            <a:ext cx="68659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s-Latn-BA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Unošenje CSS stilova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17307" y="1484784"/>
            <a:ext cx="705509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s-Latn-BA" sz="2400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 </a:t>
            </a:r>
            <a:r>
              <a:rPr lang="bs-Latn-BA" sz="24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 omogućava pozicjoniranje elemenata preko drugih elemenata kao što se to radi u Photoshop-u, što našoj web stranici daje jedinstven izgled. Postoje tri načina unošenja CSS stilova unutra HTML ili PHP koda. </a:t>
            </a:r>
            <a:endParaRPr lang="bs-Latn-BA" sz="2400" dirty="0" smtClean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bs-Latn-BA" sz="2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Eksterno unšenje (</a:t>
            </a:r>
            <a:r>
              <a:rPr lang="bs-Latn-BA" sz="2400" b="1" i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style sheet</a:t>
            </a:r>
            <a:r>
              <a:rPr lang="bs-Latn-BA" sz="2400" b="1" i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bs-Latn-BA" sz="2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Interno unošenje </a:t>
            </a:r>
            <a:r>
              <a:rPr lang="bs-Latn-BA" sz="2400" b="1" i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(internal style sheet</a:t>
            </a:r>
            <a:r>
              <a:rPr lang="bs-Latn-BA" sz="2400" b="1" i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bs-Latn-BA" sz="2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Unošenje u liniji  </a:t>
            </a:r>
            <a:r>
              <a:rPr lang="bs-Latn-BA" sz="2400" b="1" i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(inline style</a:t>
            </a:r>
            <a:r>
              <a:rPr lang="bs-Latn-BA" sz="2400" i="1" dirty="0"/>
              <a:t>)</a:t>
            </a:r>
            <a:endParaRPr lang="bs-Latn-BA" sz="2400" b="1" dirty="0"/>
          </a:p>
          <a:p>
            <a:r>
              <a:rPr lang="bs-Latn-BA" sz="2400" dirty="0"/>
              <a:t> </a:t>
            </a:r>
          </a:p>
          <a:p>
            <a:endParaRPr lang="bs-Latn-BA" sz="2400" b="1" dirty="0"/>
          </a:p>
          <a:p>
            <a:r>
              <a:rPr lang="bs-Latn-BA" sz="2400" dirty="0"/>
              <a:t> </a:t>
            </a:r>
          </a:p>
          <a:p>
            <a:pPr algn="just"/>
            <a:endParaRPr lang="bs-Latn-B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bs-Latn-BA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93338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allpapershide.com/wp-content/uploads/2014/04/abstract-backgrounds-beautiful-abstract-desktop-backgrounds-design-1345-wallpaper-yqtms0z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260648"/>
            <a:ext cx="871296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bs-Latn-BA" sz="2400" b="1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bs-Latn-BA" sz="20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s-Latn-BA" sz="24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 zapravo stilski računarski jezik koji definiše stilove (izgled) svih HTML/XHTML elemenata. Odvojeno se kreira sadržaj i dizajn stranice. </a:t>
            </a:r>
          </a:p>
          <a:p>
            <a:pPr marL="285750" indent="-285750" algn="just">
              <a:buFontTx/>
              <a:buChar char="-"/>
            </a:pPr>
            <a:r>
              <a:rPr lang="bs-Latn-BA" sz="2400" b="1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bs-Latn-BA" sz="2000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s-Latn-BA" sz="2400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(Hypertext Pretprocessor) je open-source server-side skriptni jezik  za web development (kreiranje web stranica) i možemo ga ugraditi u HTML kod. P</a:t>
            </a:r>
            <a:r>
              <a:rPr lang="bs-Latn-BA" sz="2400" dirty="0" smtClean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omoću </a:t>
            </a:r>
            <a:r>
              <a:rPr lang="bs-Latn-BA" sz="2400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njega s nevjerojatnom lahkoćom može stvoriti opširna web aplikacija s velikim količinama podataka</a:t>
            </a:r>
            <a:r>
              <a:rPr lang="bs-Latn-BA" sz="2400" dirty="0" smtClean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bs-Latn-BA" sz="2000" dirty="0" smtClean="0">
              <a:solidFill>
                <a:srgbClr val="0E0A3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bs-Latn-BA" sz="2400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Korisnik dobiva nove stranice prilagođene onome što  želi da vidi. Sve se to odvija u realnom vremenu.</a:t>
            </a:r>
          </a:p>
          <a:p>
            <a:pPr marL="285750" indent="-285750">
              <a:buFontTx/>
              <a:buChar char="-"/>
            </a:pPr>
            <a:endParaRPr lang="bs-Latn-BA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bs-Latn-BA" dirty="0"/>
          </a:p>
          <a:p>
            <a:pPr marL="285750" indent="-285750">
              <a:buFontTx/>
              <a:buChar char="-"/>
            </a:pPr>
            <a:endParaRPr lang="bs-Latn-BA" dirty="0"/>
          </a:p>
        </p:txBody>
      </p:sp>
      <p:pic>
        <p:nvPicPr>
          <p:cNvPr id="1026" name="Picture 31" descr="Supercharging XHTML/C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077072"/>
            <a:ext cx="6408712" cy="2474194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31769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528" y="332656"/>
            <a:ext cx="78488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sz="2800" b="1" dirty="0">
                <a:solidFill>
                  <a:schemeClr val="bg2">
                    <a:lumMod val="25000"/>
                  </a:schemeClr>
                </a:solidFill>
              </a:rPr>
              <a:t>Eksterno unšenje (</a:t>
            </a:r>
            <a:r>
              <a:rPr lang="bs-Latn-BA" sz="2800" b="1" i="1" dirty="0">
                <a:solidFill>
                  <a:schemeClr val="bg2">
                    <a:lumMod val="25000"/>
                  </a:schemeClr>
                </a:solidFill>
              </a:rPr>
              <a:t>external style sheet)</a:t>
            </a:r>
            <a:endParaRPr lang="bs-Latn-BA" sz="28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bs-Latn-BA" dirty="0"/>
              <a:t> </a:t>
            </a:r>
          </a:p>
        </p:txBody>
      </p:sp>
      <p:sp>
        <p:nvSpPr>
          <p:cNvPr id="3" name="Rectangle 2"/>
          <p:cNvSpPr/>
          <p:nvPr/>
        </p:nvSpPr>
        <p:spPr>
          <a:xfrm>
            <a:off x="343744" y="1132874"/>
            <a:ext cx="86207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Blip>
                <a:blip r:embed="rId2"/>
              </a:buBlip>
            </a:pP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Eksterni način jeste upisivanje stilova u jedan vanjski  </a:t>
            </a:r>
            <a:r>
              <a:rPr lang="bs-Latn-BA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s-Latn-BA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 ekstenzijom .</a:t>
            </a:r>
            <a:r>
              <a:rPr lang="bs-Latn-BA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 ti stilovi će se odnositi na svaku HTML  stranicu koja poziva ovaj </a:t>
            </a:r>
            <a:r>
              <a:rPr lang="bs-Latn-B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bs-Latn-BA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fajl. </a:t>
            </a:r>
            <a:endParaRPr lang="bs-Latn-BA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Blip>
                <a:blip r:embed="rId2"/>
              </a:buBlip>
            </a:pPr>
            <a:r>
              <a:rPr lang="bs-Latn-B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Koristimo </a:t>
            </a: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 kada želimo jedan stil primjeniti na više stranica. </a:t>
            </a:r>
          </a:p>
        </p:txBody>
      </p:sp>
      <p:sp>
        <p:nvSpPr>
          <p:cNvPr id="4" name="Rectangle 3"/>
          <p:cNvSpPr/>
          <p:nvPr/>
        </p:nvSpPr>
        <p:spPr>
          <a:xfrm>
            <a:off x="179512" y="2702534"/>
            <a:ext cx="8802457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se radi tako što u HTML fajl u </a:t>
            </a:r>
            <a:r>
              <a:rPr lang="bs-Latn-BA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dijelu upišemo liniju koda</a:t>
            </a:r>
            <a:r>
              <a:rPr lang="bs-Latn-B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bs-Latn-B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  <a:b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&lt;link rel="stylesheet" type="</a:t>
            </a:r>
            <a:r>
              <a:rPr lang="bs-Latn-B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text/css„ </a:t>
            </a:r>
          </a:p>
          <a:p>
            <a:r>
              <a:rPr lang="bs-Latn-B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="mojstil.css"&gt;</a:t>
            </a:r>
            <a:b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&lt;/head</a:t>
            </a:r>
            <a:r>
              <a:rPr lang="bs-Latn-B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bs-Latn-BA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bs-Latn-B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atributu </a:t>
            </a:r>
            <a:r>
              <a:rPr lang="bs-Latn-BA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ću upisati naziv svog .css fajla. Ovu liniju koda moramo upisati u svaki HTML fajl na koji želimo da se odnose pravila zadata u CSS fajlu.</a:t>
            </a:r>
          </a:p>
        </p:txBody>
      </p:sp>
      <p:sp>
        <p:nvSpPr>
          <p:cNvPr id="5" name="Rectangle 4"/>
          <p:cNvSpPr/>
          <p:nvPr/>
        </p:nvSpPr>
        <p:spPr>
          <a:xfrm>
            <a:off x="3491880" y="5380190"/>
            <a:ext cx="5144317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hr{color:sienna;}</a:t>
            </a:r>
            <a:b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p{margin-left:20px;}</a:t>
            </a:r>
            <a:b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body {background-image:url("images/background.gif");}</a:t>
            </a:r>
          </a:p>
        </p:txBody>
      </p:sp>
    </p:spTree>
    <p:extLst>
      <p:ext uri="{BB962C8B-B14F-4D97-AF65-F5344CB8AC3E}">
        <p14:creationId xmlns:p14="http://schemas.microsoft.com/office/powerpoint/2010/main" val="417070392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404664"/>
            <a:ext cx="6769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s-Latn-BA" sz="2800" b="1" dirty="0">
                <a:solidFill>
                  <a:schemeClr val="bg2">
                    <a:lumMod val="25000"/>
                  </a:schemeClr>
                </a:solidFill>
              </a:rPr>
              <a:t>Interno unošenje </a:t>
            </a:r>
            <a:r>
              <a:rPr lang="bs-Latn-BA" sz="2800" b="1" i="1" dirty="0">
                <a:solidFill>
                  <a:schemeClr val="bg2">
                    <a:lumMod val="25000"/>
                  </a:schemeClr>
                </a:solidFill>
              </a:rPr>
              <a:t>(internal style sheet)</a:t>
            </a:r>
            <a:endParaRPr lang="bs-Latn-BA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5536" y="963256"/>
            <a:ext cx="8280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Interno unošenje koristimo kada želimo za neku zasebnu, tj. pojedinačnu stranicu sajta koja se razlikuje od ostalih, kreirati jedinstven stil. Interno unošenje vršimo u </a:t>
            </a:r>
            <a:r>
              <a:rPr lang="bs-Latn-BA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djelu </a:t>
            </a:r>
            <a:r>
              <a:rPr lang="bs-Latn-BA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s-Latn-BA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taga</a:t>
            </a: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568" y="2564904"/>
            <a:ext cx="4572000" cy="286232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  <a:b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&lt;style&gt;</a:t>
            </a:r>
            <a:b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hr {color:sienna;}</a:t>
            </a:r>
            <a:b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 {margin-left:20px;}</a:t>
            </a:r>
            <a:b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body {background-image:url("images/background.gif");}</a:t>
            </a:r>
            <a:b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&lt;/style&gt;</a:t>
            </a:r>
            <a:b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363428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260648"/>
            <a:ext cx="72008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sz="3200" b="1" dirty="0">
                <a:solidFill>
                  <a:schemeClr val="bg2">
                    <a:lumMod val="25000"/>
                  </a:schemeClr>
                </a:solidFill>
              </a:rPr>
              <a:t>Unošenje u liniji  </a:t>
            </a:r>
            <a:r>
              <a:rPr lang="bs-Latn-BA" sz="3200" b="1" i="1" dirty="0">
                <a:solidFill>
                  <a:schemeClr val="bg2">
                    <a:lumMod val="25000"/>
                  </a:schemeClr>
                </a:solidFill>
              </a:rPr>
              <a:t>(inline style)</a:t>
            </a:r>
            <a:endParaRPr lang="bs-Latn-BA" sz="32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bs-Latn-BA" dirty="0"/>
              <a:t> </a:t>
            </a:r>
          </a:p>
        </p:txBody>
      </p:sp>
      <p:sp>
        <p:nvSpPr>
          <p:cNvPr id="3" name="Rectangle 2"/>
          <p:cNvSpPr/>
          <p:nvPr/>
        </p:nvSpPr>
        <p:spPr>
          <a:xfrm>
            <a:off x="314546" y="1122422"/>
            <a:ext cx="850592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bs-Latn-BA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Veže se i </a:t>
            </a:r>
            <a:r>
              <a:rPr lang="bs-Latn-BA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važi samo za jedan tag. Ovaj način unošenja CSS-a koristimo kada želimo da se neki tag razlikuje u dizajnu od ostalih istoimenih tagova. </a:t>
            </a:r>
            <a:endParaRPr lang="bs-Latn-BA" sz="2400" dirty="0" smtClean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endParaRPr lang="bs-Latn-BA" sz="2400" dirty="0" smtClean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bs-Latn-B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 </a:t>
            </a: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 definisali u eksternom CSS fajlu da će svi paragrafi biti plave boje, pomoću inline unošenja možemo izdvojiti određeni paragraf od ostalih i dodjeliti mu neku drugu boju teksta</a:t>
            </a:r>
            <a:r>
              <a:rPr lang="bs-Latn-BA" sz="2400" dirty="0"/>
              <a:t>.</a:t>
            </a:r>
          </a:p>
          <a:p>
            <a:pPr algn="just" fontAlgn="base"/>
            <a:endParaRPr lang="bs-Latn-BA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5703" y="4509120"/>
            <a:ext cx="8505925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&lt;p style="color:sienna;margin-left:20px;"&gt;Ovo je </a:t>
            </a:r>
            <a:r>
              <a:rPr lang="bs-Latn-B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paragraf.&lt;/</a:t>
            </a:r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bs-Latn-B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5148787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4481" y="332656"/>
            <a:ext cx="41537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s-Latn-BA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HTMLdiv tag</a:t>
            </a:r>
            <a:endParaRPr lang="en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4480" y="1365769"/>
            <a:ext cx="817996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Blip>
                <a:blip r:embed="rId2"/>
              </a:buBlip>
            </a:pPr>
            <a:r>
              <a:rPr lang="bs-Latn-BA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bs-Latn-BA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tag jeste sekcija (oblast) unutar koje možemo upisati neki drugi sadržaj, unutar njega možemo imati još jedan </a:t>
            </a:r>
            <a:r>
              <a:rPr lang="bs-Latn-BA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bs-Latn-BA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s-Latn-BA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r>
              <a:rPr lang="bs-Latn-BA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ili neki drugi HTML tag. </a:t>
            </a:r>
            <a:endParaRPr lang="bs-Latn-BA" sz="2400" dirty="0" smtClean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Blip>
                <a:blip r:embed="rId2"/>
              </a:buBlip>
            </a:pPr>
            <a:r>
              <a:rPr lang="bs-Latn-BA" sz="24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Njegova </a:t>
            </a:r>
            <a:r>
              <a:rPr lang="bs-Latn-BA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glavna funkcija jeste lakše organizovanje i prikazivanje sadržaja naše stranice. </a:t>
            </a:r>
            <a:endParaRPr lang="bs-Latn-BA" sz="2400" dirty="0" smtClean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Blip>
                <a:blip r:embed="rId2"/>
              </a:buBlip>
            </a:pPr>
            <a:r>
              <a:rPr lang="bs-Latn-BA" sz="2400" i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bs-Latn-BA" sz="24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s-Latn-BA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tagovima možemo dodjeliti id ili klasu i tako im zadati stil.</a:t>
            </a:r>
          </a:p>
        </p:txBody>
      </p:sp>
      <p:sp>
        <p:nvSpPr>
          <p:cNvPr id="4" name="Rectangle 3"/>
          <p:cNvSpPr/>
          <p:nvPr/>
        </p:nvSpPr>
        <p:spPr>
          <a:xfrm>
            <a:off x="2292183" y="3789040"/>
            <a:ext cx="4572000" cy="28623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&lt;div id=”sadrzaj”&gt;</a:t>
            </a:r>
          </a:p>
          <a:p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&lt;div id=”lijeva_kolona”&gt;</a:t>
            </a:r>
          </a:p>
          <a:p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&lt;div id=”dio_lijeve_kolone”&gt;</a:t>
            </a:r>
          </a:p>
          <a:p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&lt;/div&gt;</a:t>
            </a:r>
          </a:p>
          <a:p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&lt;/div&gt;</a:t>
            </a:r>
          </a:p>
          <a:p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&lt;div id=”desna_kolona”&gt;</a:t>
            </a:r>
          </a:p>
          <a:p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&lt;/div&gt;	</a:t>
            </a:r>
          </a:p>
          <a:p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123781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7297" y="188640"/>
            <a:ext cx="30712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s-Latn-BA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Pozadina</a:t>
            </a:r>
            <a:endParaRPr lang="en-US" sz="54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8775" y="1183978"/>
            <a:ext cx="823317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s-Latn-B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Atributi </a:t>
            </a: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koji se koriste za definisanje pozadinskih efekata nekog elementa su: </a:t>
            </a:r>
            <a:r>
              <a:rPr lang="bs-Latn-BA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background-color </a:t>
            </a: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(pozadinska boja), </a:t>
            </a:r>
            <a:r>
              <a:rPr lang="bs-Latn-BA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background-image</a:t>
            </a: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(pozadinska slika), </a:t>
            </a:r>
            <a:r>
              <a:rPr lang="bs-Latn-BA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background-repeat</a:t>
            </a: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(pozadinsko ponavljanje, tj. nizanje), </a:t>
            </a:r>
            <a:r>
              <a:rPr lang="bs-Latn-BA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background-attachment</a:t>
            </a: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(vezivanje pozadine) i </a:t>
            </a:r>
            <a:r>
              <a:rPr lang="bs-Latn-BA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background-position</a:t>
            </a: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(položaj pozadine).  Obradit ćemo samo prva dva kao nama najvažnija.</a:t>
            </a:r>
          </a:p>
        </p:txBody>
      </p:sp>
      <p:sp>
        <p:nvSpPr>
          <p:cNvPr id="4" name="Rectangle 3"/>
          <p:cNvSpPr/>
          <p:nvPr/>
        </p:nvSpPr>
        <p:spPr>
          <a:xfrm>
            <a:off x="538774" y="3573016"/>
            <a:ext cx="8233173" cy="126188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bs-Latn-BA" sz="20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Background-color</a:t>
            </a:r>
            <a:r>
              <a:rPr lang="bs-Latn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atribut definiše pozadinsku boju nekog elementa. Npr. pozadinska boja stranice je definisana u </a:t>
            </a:r>
            <a:r>
              <a:rPr lang="bs-Latn-BA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lang="bs-Latn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sektoru:</a:t>
            </a:r>
          </a:p>
          <a:p>
            <a:r>
              <a:rPr lang="bs-Latn-BA" dirty="0"/>
              <a:t> 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body {background-color:#b0c4de;}</a:t>
            </a:r>
          </a:p>
        </p:txBody>
      </p:sp>
    </p:spTree>
    <p:extLst>
      <p:ext uri="{BB962C8B-B14F-4D97-AF65-F5344CB8AC3E}">
        <p14:creationId xmlns:p14="http://schemas.microsoft.com/office/powerpoint/2010/main" val="3966307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bojapozad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754"/>
            <a:ext cx="9166319" cy="684524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42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36" y="332656"/>
            <a:ext cx="69847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Kad se radi o CSS boja je najčešće definisana sa: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bs-Latn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HEX vrjednošću, npr. "#ff0000"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bs-Latn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vrijednošću, npr. "rgb(255,0,0)"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bs-Latn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imenom boje, npr. “red”</a:t>
            </a:r>
          </a:p>
        </p:txBody>
      </p:sp>
      <p:pic>
        <p:nvPicPr>
          <p:cNvPr id="22530" name="Picture 2" descr="pozadinedi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4" y="1972021"/>
            <a:ext cx="9126876" cy="488452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1504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36" y="330622"/>
            <a:ext cx="8568952" cy="11541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bs-Latn-BA" sz="23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Background-image</a:t>
            </a:r>
            <a:r>
              <a:rPr lang="bs-Latn-BA" sz="2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s-Latn-BA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atribut definiše pozadinu nekog elementa koristeći neku sliku. Slika se ponavlja tako da pokriva pozadinu nekog elementa u cijelosti. </a:t>
            </a:r>
          </a:p>
        </p:txBody>
      </p:sp>
      <p:pic>
        <p:nvPicPr>
          <p:cNvPr id="23554" name="Picture 2" descr="imagepozadi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9144000" cy="503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00098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9058" y="225529"/>
            <a:ext cx="834538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s-Latn-BA" sz="54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Tekst</a:t>
            </a:r>
            <a:endParaRPr lang="en-US" sz="54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7499" y="1412776"/>
            <a:ext cx="84969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atributi koji se koriste za definisanje teksta su: </a:t>
            </a:r>
            <a:r>
              <a:rPr lang="bs-Latn-BA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color</a:t>
            </a:r>
            <a:r>
              <a:rPr lang="bs-Latn-B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(boja teksta), </a:t>
            </a:r>
            <a:r>
              <a:rPr lang="bs-Latn-BA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decoration</a:t>
            </a:r>
            <a:r>
              <a:rPr lang="bs-Latn-B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(dekoracija teksta), </a:t>
            </a:r>
            <a:r>
              <a:rPr lang="bs-Latn-BA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transformation </a:t>
            </a: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(transformacija teksta), </a:t>
            </a:r>
            <a:r>
              <a:rPr lang="bs-Latn-BA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alignment </a:t>
            </a: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(horizontalno poravnavanje teksta),  </a:t>
            </a:r>
            <a:r>
              <a:rPr lang="bs-Latn-BA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indentation</a:t>
            </a:r>
            <a:r>
              <a:rPr lang="bs-Latn-B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(uvlačenje teksta). 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7753" y="3501008"/>
            <a:ext cx="5977861" cy="15696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Boju teksta definišemo sa:</a:t>
            </a:r>
          </a:p>
          <a:p>
            <a:pPr marL="457200" lvl="0" indent="-457200">
              <a:buFont typeface="+mj-lt"/>
              <a:buAutoNum type="arabicPeriod"/>
            </a:pP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HEX vrijednostću – npr. "#ff0000"</a:t>
            </a:r>
          </a:p>
          <a:p>
            <a:pPr marL="457200" lvl="0" indent="-457200">
              <a:buFont typeface="+mj-lt"/>
              <a:buAutoNum type="arabicPeriod"/>
            </a:pP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vrijednostću – npr. "rgb(255,0,0)"</a:t>
            </a:r>
          </a:p>
          <a:p>
            <a:pPr marL="457200" lvl="0" indent="-457200">
              <a:buFont typeface="+mj-lt"/>
              <a:buAutoNum type="arabicPeriod"/>
            </a:pP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imenom boje – npr. “red”</a:t>
            </a:r>
          </a:p>
        </p:txBody>
      </p:sp>
    </p:spTree>
    <p:extLst>
      <p:ext uri="{BB962C8B-B14F-4D97-AF65-F5344CB8AC3E}">
        <p14:creationId xmlns:p14="http://schemas.microsoft.com/office/powerpoint/2010/main" val="29287085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512" y="76377"/>
            <a:ext cx="6984776" cy="480131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&lt;html&gt; 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&lt;style&gt;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body {color:red;}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h1 {color:#00ff00;}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p.ex {color:rgb(0,0,255);}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&lt;/style&gt;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&lt;h1&gt;Ovo je naslov&lt;/h1&gt;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&lt;p&gt;Ovo je neki paragraf. Primjetimo da je ovaj tekst crvene boje. Boju teksta smo definisali body selektorom&lt;/p&gt;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&lt;p class="ex"&gt;Ovo je pragraf sa klasom "ex". Ovaj pragraf je plave boje.&lt;/p&gt;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  <p:pic>
        <p:nvPicPr>
          <p:cNvPr id="24578" name="Picture 2" descr="textcol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" y="5013176"/>
            <a:ext cx="9139420" cy="184482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02508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14306" y="129406"/>
            <a:ext cx="71503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s-Latn-BA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Početak rada sa PHP-om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9512" y="1052736"/>
            <a:ext cx="878497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bs-Latn-BA" sz="2300" dirty="0">
                <a:solidFill>
                  <a:srgbClr val="0085B4"/>
                </a:solidFill>
              </a:rPr>
              <a:t>Svoj razvoj PHP počinje u rukama programera Rasmusa Lerdorfa koji je i danas glavna osoba zadužena za njegov razvoj. </a:t>
            </a:r>
            <a:endParaRPr lang="bs-Latn-BA" sz="2300" dirty="0" smtClean="0">
              <a:solidFill>
                <a:srgbClr val="0085B4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bs-Latn-BA" sz="2300" dirty="0" smtClean="0">
                <a:solidFill>
                  <a:srgbClr val="0085B4"/>
                </a:solidFill>
              </a:rPr>
              <a:t>Prije </a:t>
            </a:r>
            <a:r>
              <a:rPr lang="bs-Latn-BA" sz="2300" dirty="0">
                <a:solidFill>
                  <a:srgbClr val="0085B4"/>
                </a:solidFill>
              </a:rPr>
              <a:t>pisanja i testiranja svojih </a:t>
            </a:r>
            <a:r>
              <a:rPr lang="bs-Latn-BA" sz="2300" i="1" dirty="0">
                <a:solidFill>
                  <a:srgbClr val="0085B4"/>
                </a:solidFill>
              </a:rPr>
              <a:t>PHP</a:t>
            </a:r>
            <a:r>
              <a:rPr lang="bs-Latn-BA" sz="2300" dirty="0">
                <a:solidFill>
                  <a:srgbClr val="0085B4"/>
                </a:solidFill>
              </a:rPr>
              <a:t> skripti potreban nam je </a:t>
            </a:r>
            <a:r>
              <a:rPr lang="bs-Latn-BA" sz="2300" dirty="0" smtClean="0">
                <a:solidFill>
                  <a:srgbClr val="0085B4"/>
                </a:solidFill>
              </a:rPr>
              <a:t>server.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bs-Latn-BA" sz="2300" dirty="0">
                <a:solidFill>
                  <a:srgbClr val="0085B4"/>
                </a:solidFill>
              </a:rPr>
              <a:t>Iz ovog razloga koristit ćemo se softverom kao što je Xampp</a:t>
            </a:r>
            <a:r>
              <a:rPr lang="bs-Latn-BA" sz="2300" dirty="0" smtClean="0">
                <a:solidFill>
                  <a:srgbClr val="00B0F0"/>
                </a:solidFill>
              </a:rPr>
              <a:t>.</a:t>
            </a:r>
          </a:p>
          <a:p>
            <a:endParaRPr lang="bs-Latn-BA" dirty="0"/>
          </a:p>
        </p:txBody>
      </p:sp>
      <p:pic>
        <p:nvPicPr>
          <p:cNvPr id="1026" name="Picture 2" descr="xampinstall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429000"/>
            <a:ext cx="3668712" cy="3117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xampprun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594829"/>
            <a:ext cx="4608512" cy="294290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35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36" y="260648"/>
            <a:ext cx="828092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s-Latn-BA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Text-algin </a:t>
            </a:r>
            <a:r>
              <a:rPr lang="bs-Latn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atribut</a:t>
            </a:r>
            <a:r>
              <a:rPr lang="bs-Latn-BA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s-Latn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(poravnavanje teksta)</a:t>
            </a:r>
          </a:p>
          <a:p>
            <a:pPr algn="just"/>
            <a:r>
              <a:rPr lang="bs-Latn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Ovom karakteristikom mjenjamo položaj teksta i vršimo horizontalno poravnavanje teksta</a:t>
            </a:r>
            <a:r>
              <a:rPr lang="bs-Latn-B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bs-Latn-B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Možemo </a:t>
            </a:r>
            <a:r>
              <a:rPr lang="bs-Latn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poravnati tekst tako da svaki red bude jednake dužine, te da nam lijeva i desna margina budu </a:t>
            </a:r>
            <a:r>
              <a:rPr lang="bs-Latn-B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poravnate.</a:t>
            </a:r>
          </a:p>
          <a:p>
            <a:r>
              <a:rPr lang="bs-Latn-B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h1{text-align:center</a:t>
            </a:r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;}</a:t>
            </a:r>
            <a:b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p.date{text-align:right;}</a:t>
            </a:r>
            <a:b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p.main {text-align:justify;}</a:t>
            </a:r>
          </a:p>
        </p:txBody>
      </p:sp>
      <p:pic>
        <p:nvPicPr>
          <p:cNvPr id="25602" name="Picture 2" descr="primjer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7" y="3212976"/>
            <a:ext cx="8804777" cy="1944216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85487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36" y="332656"/>
            <a:ext cx="18060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s-Latn-BA" sz="3600" b="1" dirty="0">
                <a:solidFill>
                  <a:schemeClr val="tx2">
                    <a:lumMod val="75000"/>
                  </a:schemeClr>
                </a:solidFill>
              </a:rPr>
              <a:t>Fontovi</a:t>
            </a:r>
          </a:p>
        </p:txBody>
      </p:sp>
      <p:sp>
        <p:nvSpPr>
          <p:cNvPr id="3" name="Rectangle 2"/>
          <p:cNvSpPr/>
          <p:nvPr/>
        </p:nvSpPr>
        <p:spPr>
          <a:xfrm>
            <a:off x="235465" y="978987"/>
            <a:ext cx="864096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Kada se radi o CSS-u postoje dva tipa fontova, odnostno dva tipa font familija: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bs-Latn-BA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generic family</a:t>
            </a: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 grupa fontova sličnog izgleda, npr „Serif“ ili „Monospace“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bs-Latn-BA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 family</a:t>
            </a: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određena font familija, npr.  „Times New Roman“ ili „Arial“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90" y="3102645"/>
            <a:ext cx="8640960" cy="2153249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s-Latn-BA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07504" y="5384723"/>
            <a:ext cx="8928992" cy="1107996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Razlikuju se tri font stila, a to su: </a:t>
            </a:r>
            <a:r>
              <a:rPr kumimoji="0" lang="sr-Latn-RS" altLang="sr-Latn-RS" sz="2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normal</a:t>
            </a:r>
            <a:r>
              <a:rPr kumimoji="0" lang="sr-Latn-RS" altLang="sr-Latn-R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 (tekst je prikazan normalno), </a:t>
            </a:r>
            <a:r>
              <a:rPr kumimoji="0" lang="sr-Latn-RS" altLang="sr-Latn-RS" sz="2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italic</a:t>
            </a:r>
            <a:r>
              <a:rPr kumimoji="0" lang="sr-Latn-RS" altLang="sr-Latn-R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  (tekst je prikazan kutzivno), i </a:t>
            </a:r>
            <a:r>
              <a:rPr kumimoji="0" lang="sr-Latn-RS" altLang="sr-Latn-RS" sz="2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oblique</a:t>
            </a:r>
            <a:r>
              <a:rPr kumimoji="0" lang="sr-Latn-RS" altLang="sr-Latn-R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 (tekst je „nagnut“ - veoma je sličan kurzivnom stilu).</a:t>
            </a:r>
            <a:endParaRPr kumimoji="0" lang="sr-Latn-RS" altLang="sr-Latn-R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263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fontstilov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23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528" y="188640"/>
            <a:ext cx="25483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s-Latn-BA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Linkovi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2625" y="1142602"/>
            <a:ext cx="395134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s-Latn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Linkovi ili poveznice mogu biti definisani CSS stilom na više načina. Možemo ih stilizovati različitim CSS atributima, npr.  bojom, pozadinom, font porodicama, itd. </a:t>
            </a:r>
            <a:endParaRPr lang="bs-Latn-BA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bs-Latn-B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Četiri </a:t>
            </a:r>
            <a:r>
              <a:rPr lang="bs-Latn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stanja linkova su:</a:t>
            </a:r>
          </a:p>
          <a:p>
            <a:pPr marL="457200" lvl="0" indent="-457200" algn="just">
              <a:buFont typeface="+mj-lt"/>
              <a:buAutoNum type="alphaUcPeriod"/>
            </a:pPr>
            <a:r>
              <a:rPr lang="bs-Latn-BA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a:link – normalni, neposjećeni link</a:t>
            </a:r>
          </a:p>
          <a:p>
            <a:pPr marL="457200" lvl="0" indent="-457200">
              <a:buFont typeface="+mj-lt"/>
              <a:buAutoNum type="alphaUcPeriod"/>
            </a:pPr>
            <a:r>
              <a:rPr lang="bs-Latn-BA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a:visited – link koji je korisnik posjetio</a:t>
            </a:r>
          </a:p>
          <a:p>
            <a:pPr marL="457200" lvl="0" indent="-457200">
              <a:buFont typeface="+mj-lt"/>
              <a:buAutoNum type="alphaUcPeriod"/>
            </a:pPr>
            <a:r>
              <a:rPr lang="bs-Latn-BA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a:hover – link koji se javlja kada korisnik pređe mišem preko njega</a:t>
            </a:r>
          </a:p>
          <a:p>
            <a:pPr marL="457200" lvl="0" indent="-457200">
              <a:buFont typeface="+mj-lt"/>
              <a:buAutoNum type="alphaUcPeriod"/>
            </a:pPr>
            <a:r>
              <a:rPr lang="bs-Latn-BA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a:active – link u momentu kada kliknemo na njega</a:t>
            </a:r>
          </a:p>
        </p:txBody>
      </p:sp>
      <p:sp>
        <p:nvSpPr>
          <p:cNvPr id="4" name="Rectangle 3"/>
          <p:cNvSpPr/>
          <p:nvPr/>
        </p:nvSpPr>
        <p:spPr>
          <a:xfrm>
            <a:off x="4427984" y="3130223"/>
            <a:ext cx="4572000" cy="36933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&lt;style&gt;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a:link {color:#FF0000;}    /* neposjećen link */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a:visited {color:#00FF00;} /* posjećen link */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a:hover {color:#FF00FF;}   /* na dodir miša  */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a:active {color:#0000FF;}  /* selektovan link */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&lt;/style&gt;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</p:txBody>
      </p:sp>
      <p:pic>
        <p:nvPicPr>
          <p:cNvPr id="28674" name="Picture 2" descr="linkov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9700"/>
            <a:ext cx="2629703" cy="362128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65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6961" y="317509"/>
            <a:ext cx="191751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s-Latn-BA" sz="6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Liste</a:t>
            </a:r>
            <a:endParaRPr lang="en-US" sz="60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9697" name="Picture 1" descr="linkov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578864"/>
            <a:ext cx="3240360" cy="508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39552" y="1535380"/>
            <a:ext cx="4623614" cy="517064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&lt;style&gt;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ul.a {list-style-type:circle;}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ol.a {list-style-type:lower-alpha;}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&lt;/style&gt;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&lt;p&gt;Primjer nesredene liste:&lt;/p&gt;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&lt;ul class="a"&gt;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&lt;li&gt;Kafa&lt;/li&gt;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&lt;li&gt;Voda&lt;/li&gt;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&lt;li&gt;Sok&lt;/li&gt;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&lt;/ul&gt;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&lt;p&gt;Primjer sredene liste:&lt;/p&gt;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&lt;ol class="d"&gt;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&lt;li&gt;Kafa&lt;/li&gt;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&lt;li&gt;Voda&lt;/li&gt;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&lt;li&gt;Sok&lt;/li&gt;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&lt;/ol&gt;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&lt;/html&gt; </a:t>
            </a:r>
          </a:p>
        </p:txBody>
      </p:sp>
      <p:sp>
        <p:nvSpPr>
          <p:cNvPr id="3" name="Rectangle 2"/>
          <p:cNvSpPr/>
          <p:nvPr/>
        </p:nvSpPr>
        <p:spPr>
          <a:xfrm>
            <a:off x="2195736" y="55899"/>
            <a:ext cx="694826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Kada se radio o HTML-u postoje dva tipa listi:</a:t>
            </a:r>
          </a:p>
          <a:p>
            <a:pPr marL="342900" lvl="0" indent="-342900">
              <a:buFont typeface="Courier New" panose="02070309020205020404" pitchFamily="49" charset="0"/>
              <a:buChar char="o"/>
            </a:pP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nesređene liste – stavke na listi su označene crtom, tačkicom i sl.</a:t>
            </a:r>
          </a:p>
          <a:p>
            <a:pPr marL="342900" lvl="0" indent="-342900">
              <a:buFont typeface="Courier New" panose="02070309020205020404" pitchFamily="49" charset="0"/>
              <a:buChar char="o"/>
            </a:pP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sređene liste – stavke su označene brojevima ili slovima</a:t>
            </a:r>
          </a:p>
        </p:txBody>
      </p:sp>
      <p:sp>
        <p:nvSpPr>
          <p:cNvPr id="11" name="Striped Right Arrow 10"/>
          <p:cNvSpPr/>
          <p:nvPr/>
        </p:nvSpPr>
        <p:spPr>
          <a:xfrm>
            <a:off x="4542224" y="3573016"/>
            <a:ext cx="1241884" cy="1008112"/>
          </a:xfrm>
          <a:prstGeom prst="strip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73206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tabe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-1813"/>
            <a:ext cx="3498304" cy="321227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51520" y="147"/>
            <a:ext cx="23008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s-Latn-BA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Tabele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775" y="929480"/>
            <a:ext cx="5258007" cy="101566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bs-Latn-BA" sz="2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Izgled tabele možemo uveliko uljepšati pomoću CSS-a. U sljedećim primjerima prikazali smo kako kreirati i stilizovati tabelu:</a:t>
            </a:r>
          </a:p>
        </p:txBody>
      </p:sp>
      <p:sp>
        <p:nvSpPr>
          <p:cNvPr id="4" name="Rectangle 3"/>
          <p:cNvSpPr/>
          <p:nvPr/>
        </p:nvSpPr>
        <p:spPr>
          <a:xfrm>
            <a:off x="34072" y="2244403"/>
            <a:ext cx="432261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td&gt;Satka&lt;/td&gt; // izmedu td tagova izvrsili smo unosenje vrijednosti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&lt;td&gt;Krdćić&lt;/td&gt;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&lt;/tr&gt;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&lt;tr&gt;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&lt;td&gt;Nejla&lt;/td&gt; // izmedu td tagova izvrsili smo unosenje vrijednosti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&lt;td&gt;Rasitovic&lt;/td&gt;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&lt;/tr&gt;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&lt;/table&gt;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3707903" y="2039262"/>
            <a:ext cx="442868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&lt;style&gt;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table,th,td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border:1px solid black; 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&lt;/style&gt;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&lt;/head&gt;	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&lt;body&gt;	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&lt;table&gt;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&lt;tr&gt;	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&lt;th&gt;Ime&lt;/th&gt; // izmedu ovih th tagova definisali smo kolone i njigove nazive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&lt;th&gt;Prezime&lt;/th&gt; 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&lt;/tr&gt;</a:t>
            </a:r>
          </a:p>
          <a:p>
            <a:r>
              <a:rPr lang="bs-Latn-B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&lt;tr&gt;</a:t>
            </a:r>
          </a:p>
        </p:txBody>
      </p:sp>
    </p:spTree>
    <p:extLst>
      <p:ext uri="{BB962C8B-B14F-4D97-AF65-F5344CB8AC3E}">
        <p14:creationId xmlns:p14="http://schemas.microsoft.com/office/powerpoint/2010/main" val="19472878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512" y="188640"/>
            <a:ext cx="4032448" cy="42473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bs-Latn-BA" b="1" dirty="0"/>
              <a:t>Boju tabele određujemo unutar sektora u izmedu head tagova. 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&lt;style&gt;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table, td, th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{	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border:1px solid green;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background-color:green;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color:white;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&lt;/style&gt;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</p:txBody>
      </p:sp>
      <p:sp>
        <p:nvSpPr>
          <p:cNvPr id="3" name="Rectangle 2"/>
          <p:cNvSpPr/>
          <p:nvPr/>
        </p:nvSpPr>
        <p:spPr>
          <a:xfrm>
            <a:off x="4355976" y="908720"/>
            <a:ext cx="4572000" cy="563231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/>
            <a:r>
              <a:rPr lang="bs-Latn-BA" b="1" dirty="0"/>
              <a:t>Naša tabela, takođe, ima već određene dimenzije. To mjenjamo tako što ponovo unutar </a:t>
            </a:r>
            <a:r>
              <a:rPr lang="bs-Latn-BA" b="1" i="1" dirty="0"/>
              <a:t>head</a:t>
            </a:r>
            <a:r>
              <a:rPr lang="bs-Latn-BA" b="1" dirty="0"/>
              <a:t> tagova kreiramo sljedeće selektore: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&lt;style&gt;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table,td,th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border:1px solid black;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width:100%;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height:50px;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&lt;/style&gt;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8165228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260648"/>
            <a:ext cx="39340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s-Latn-BA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Box model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7544" y="1397675"/>
            <a:ext cx="82089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box model predstavlja četverokut koji uokviruje HTML elemente i sastoji se od: margina, okvira, punjenja (padding) i određenog sadržaja. Box model nam omogućava da postavimo okvir oko elemnata i pozicjoniramo elemente u relaciji sa drugim elementima.</a:t>
            </a:r>
          </a:p>
        </p:txBody>
      </p:sp>
      <p:sp>
        <p:nvSpPr>
          <p:cNvPr id="4" name="Rectangle 3"/>
          <p:cNvSpPr/>
          <p:nvPr/>
        </p:nvSpPr>
        <p:spPr>
          <a:xfrm>
            <a:off x="587210" y="3946123"/>
            <a:ext cx="7992888" cy="175432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bs-Latn-BA" dirty="0">
                <a:solidFill>
                  <a:srgbClr val="0099CC"/>
                </a:solidFill>
              </a:rPr>
              <a:t>Margina raščišćava područje oko okvira i ona nema pozadinsku boju, potpuno je transparentna.</a:t>
            </a:r>
          </a:p>
          <a:p>
            <a:pPr marL="400050" indent="-400050">
              <a:buFont typeface="+mj-lt"/>
              <a:buAutoNum type="romanUcPeriod"/>
            </a:pPr>
            <a:r>
              <a:rPr lang="bs-Latn-BA" dirty="0">
                <a:solidFill>
                  <a:srgbClr val="0099CC"/>
                </a:solidFill>
              </a:rPr>
              <a:t>Okvir se stavlja oko sadržaja i boju nasljeđuje od  boksa (box).</a:t>
            </a:r>
          </a:p>
          <a:p>
            <a:pPr marL="400050" indent="-400050">
              <a:buFont typeface="+mj-lt"/>
              <a:buAutoNum type="romanUcPeriod"/>
            </a:pPr>
            <a:r>
              <a:rPr lang="bs-Latn-BA" dirty="0">
                <a:solidFill>
                  <a:srgbClr val="0099CC"/>
                </a:solidFill>
              </a:rPr>
              <a:t>Punjenje čisti  područje oko sadržaja i pod uticajem je pozadinske boje boksa.</a:t>
            </a:r>
          </a:p>
          <a:p>
            <a:pPr marL="400050" indent="-400050">
              <a:buFont typeface="+mj-lt"/>
              <a:buAutoNum type="romanUcPeriod"/>
            </a:pPr>
            <a:r>
              <a:rPr lang="bs-Latn-BA" dirty="0">
                <a:solidFill>
                  <a:srgbClr val="0099CC"/>
                </a:solidFill>
              </a:rPr>
              <a:t>Sadržaj je ono što se nalazi u boksu, gdje se pojavljuju slike i tekst.</a:t>
            </a:r>
          </a:p>
        </p:txBody>
      </p:sp>
    </p:spTree>
    <p:extLst>
      <p:ext uri="{BB962C8B-B14F-4D97-AF65-F5344CB8AC3E}">
        <p14:creationId xmlns:p14="http://schemas.microsoft.com/office/powerpoint/2010/main" val="274136150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449926"/>
            <a:ext cx="4572000" cy="61863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&lt;style&gt;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div.ex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width:220px;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padding:10px;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border:5px solid gray;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margin:0px;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&lt;/style&gt;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&lt;img src="</a:t>
            </a:r>
            <a:r>
              <a:rPr lang="bs-Latn-BA" u="sng" dirty="0">
                <a:latin typeface="Courier New" panose="02070309020205020404" pitchFamily="49" charset="0"/>
                <a:cs typeface="Courier New" panose="02070309020205020404" pitchFamily="49" charset="0"/>
              </a:rPr>
              <a:t>URLslike</a:t>
            </a:r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" width="250" height="250"&gt;   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&lt;div class="ex"&gt;Slika iznad je 250px siroka.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&lt;/div&gt;                                              Sl. 4.11.1 Izvršavanje koda lijevo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&lt;/html</a:t>
            </a:r>
          </a:p>
        </p:txBody>
      </p:sp>
      <p:pic>
        <p:nvPicPr>
          <p:cNvPr id="31746" name="Picture 2" descr="box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714154"/>
            <a:ext cx="3625486" cy="509111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91402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504" y="71735"/>
            <a:ext cx="892899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s-Latn-BA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INSERTOVANJE CSS KODA U PHP SKRIPTE</a:t>
            </a:r>
            <a:endParaRPr lang="en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1520" y="1828800"/>
            <a:ext cx="8712968" cy="16312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bs-Latn-BA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ovom dijelu prelazimo na jedan viši nivo PHP i CSS programiranja. Generalno, u profesionalnom programiranju se primjenjuje drugačiji pristup kompletnom programiranju gdje se projekat svodi na MVC softversku arhitekturu koja radi na principu odvajanja djelova određene aplikacije u komponente prema njihovoj namjeni. </a:t>
            </a:r>
          </a:p>
        </p:txBody>
      </p:sp>
      <p:pic>
        <p:nvPicPr>
          <p:cNvPr id="32770" name="Picture 2" descr="prviphpsac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68605"/>
            <a:ext cx="9144000" cy="3289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6547" y="5451570"/>
            <a:ext cx="3079309" cy="1200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bs-Latn-BA" dirty="0" smtClean="0"/>
              <a:t>Jednostavan </a:t>
            </a:r>
            <a:r>
              <a:rPr lang="bs-Latn-BA" dirty="0"/>
              <a:t>primjer u kojem koritimo CSS sintaksu za definisanje stila unutar .</a:t>
            </a:r>
            <a:r>
              <a:rPr lang="bs-Latn-BA" i="1" dirty="0"/>
              <a:t>php</a:t>
            </a:r>
            <a:r>
              <a:rPr lang="bs-Latn-BA" dirty="0"/>
              <a:t> fajla</a:t>
            </a:r>
          </a:p>
        </p:txBody>
      </p:sp>
    </p:spTree>
    <p:extLst>
      <p:ext uri="{BB962C8B-B14F-4D97-AF65-F5344CB8AC3E}">
        <p14:creationId xmlns:p14="http://schemas.microsoft.com/office/powerpoint/2010/main" val="75850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4905" y="258947"/>
            <a:ext cx="844518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s-Latn-BA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Početak rada sa PHP-om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4905" y="1274609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bs-Latn-BA" sz="2400" dirty="0"/>
              <a:t>Nakon ovoga otišli smo na pretraživač i otvorili smo sljedeći link: </a:t>
            </a:r>
            <a:r>
              <a:rPr lang="bs-Latn-BA" sz="2400" i="1" u="sng" dirty="0">
                <a:hlinkClick r:id="rId2"/>
              </a:rPr>
              <a:t>http://localhost</a:t>
            </a:r>
            <a:r>
              <a:rPr lang="bs-Latn-BA" sz="2400" i="1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bs-Latn-BA" sz="2400" dirty="0" smtClean="0">
              <a:solidFill>
                <a:srgbClr val="00B0F0"/>
              </a:solidFill>
            </a:endParaRPr>
          </a:p>
          <a:p>
            <a:endParaRPr lang="bs-Latn-BA" dirty="0"/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3646"/>
            <a:ext cx="7858425" cy="4420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256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528" y="1975480"/>
            <a:ext cx="5904656" cy="41549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s-Latn-BA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Prvi korak jeste stvaranje tri nova </a:t>
            </a:r>
            <a:r>
              <a:rPr lang="bs-Latn-BA" sz="2400" i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Document</a:t>
            </a:r>
            <a:r>
              <a:rPr lang="bs-Latn-BA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-a sljedećih naziva: </a:t>
            </a:r>
            <a:r>
              <a:rPr lang="bs-Latn-BA" sz="2400" i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config.php</a:t>
            </a:r>
            <a:r>
              <a:rPr lang="bs-Latn-BA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s-Latn-BA" sz="2400" i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index.php</a:t>
            </a:r>
            <a:r>
              <a:rPr lang="bs-Latn-BA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s-Latn-BA" sz="2400" i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style.php</a:t>
            </a:r>
            <a:endParaRPr lang="bs-Latn-BA" sz="2400" dirty="0">
              <a:solidFill>
                <a:schemeClr val="accent3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romanUcPeriod"/>
            </a:pPr>
            <a:r>
              <a:rPr lang="bs-Latn-BA" sz="24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index.php</a:t>
            </a:r>
            <a:r>
              <a:rPr lang="bs-Latn-BA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datokteka u  kojoj stvaramo stranicu koja se moze dinamički mijenjati preko </a:t>
            </a:r>
            <a:r>
              <a:rPr lang="bs-Latn-BA" sz="24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config.php</a:t>
            </a:r>
            <a:endParaRPr lang="bs-Latn-BA" sz="24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romanUcPeriod"/>
            </a:pPr>
            <a:r>
              <a:rPr lang="bs-Latn-BA" sz="24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config.php</a:t>
            </a:r>
            <a:r>
              <a:rPr lang="bs-Latn-BA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datoteka u kojoj se vrši podešavanje stranice</a:t>
            </a:r>
          </a:p>
          <a:p>
            <a:pPr marL="514350" lvl="0" indent="-514350">
              <a:buFont typeface="+mj-lt"/>
              <a:buAutoNum type="romanUcPeriod"/>
            </a:pPr>
            <a:r>
              <a:rPr lang="bs-Latn-BA" sz="24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style.css</a:t>
            </a:r>
            <a:r>
              <a:rPr lang="bs-Latn-BA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ovdje definišemo glavni stil i izgled stranice kojeg primjenjujemo u </a:t>
            </a:r>
            <a:r>
              <a:rPr lang="bs-Latn-BA" sz="24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config.php</a:t>
            </a:r>
            <a:r>
              <a:rPr lang="bs-Latn-BA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bs-Latn-BA" sz="24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index.php</a:t>
            </a:r>
            <a:endParaRPr lang="bs-Latn-BA" sz="24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504" y="71735"/>
            <a:ext cx="892899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s-Latn-BA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INSERTOVANJE CSS KODA U PHP SKRIPTE</a:t>
            </a:r>
            <a:endParaRPr lang="en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026" name="Picture 2" descr="https://encrypted-tbn3.gstatic.com/images?q=tbn:ANd9GcQ8kyq85pH75uv_Uhu2GH-bwKIbS9iZjYeZKFlZ1JZ4zRm159F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608" y="3320448"/>
            <a:ext cx="3528392" cy="351198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90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index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112618" cy="587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95536" y="260648"/>
            <a:ext cx="29523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sz="2800" i="1" dirty="0"/>
              <a:t>index.php</a:t>
            </a:r>
            <a:endParaRPr lang="bs-Latn-BA" sz="2800" dirty="0"/>
          </a:p>
        </p:txBody>
      </p:sp>
    </p:spTree>
    <p:extLst>
      <p:ext uri="{BB962C8B-B14F-4D97-AF65-F5344CB8AC3E}">
        <p14:creationId xmlns:p14="http://schemas.microsoft.com/office/powerpoint/2010/main" val="815460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512" y="260648"/>
            <a:ext cx="17956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s-Latn-BA" sz="2800" i="1" dirty="0"/>
              <a:t>index.php</a:t>
            </a:r>
            <a:endParaRPr lang="bs-Latn-BA" sz="3200" dirty="0"/>
          </a:p>
        </p:txBody>
      </p:sp>
      <p:pic>
        <p:nvPicPr>
          <p:cNvPr id="34818" name="Picture 2" descr="index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25" y="980728"/>
            <a:ext cx="9163325" cy="587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0625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188640"/>
            <a:ext cx="856895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sz="2000" dirty="0"/>
              <a:t>Koristili smo </a:t>
            </a:r>
            <a:r>
              <a:rPr lang="bs-Latn-BA" sz="2000" i="1" dirty="0"/>
              <a:t>include</a:t>
            </a:r>
            <a:r>
              <a:rPr lang="bs-Latn-BA" sz="2000" dirty="0"/>
              <a:t> na samom početku </a:t>
            </a:r>
            <a:r>
              <a:rPr lang="bs-Latn-BA" sz="2000" i="1" dirty="0"/>
              <a:t>index.php</a:t>
            </a:r>
            <a:r>
              <a:rPr lang="bs-Latn-BA" sz="2000" dirty="0"/>
              <a:t> kako bi mogli koristiti varijable iz </a:t>
            </a:r>
            <a:r>
              <a:rPr lang="bs-Latn-BA" sz="2000" i="1" dirty="0"/>
              <a:t>config.php</a:t>
            </a:r>
            <a:r>
              <a:rPr lang="bs-Latn-BA" sz="2000" dirty="0"/>
              <a:t> fajla i sve ovo u svrhu malo bolje organizacije stranice. Možemo umjesto  </a:t>
            </a:r>
            <a:r>
              <a:rPr lang="bs-Latn-B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&lt;?php include 'config.php'; ?&gt; </a:t>
            </a:r>
            <a:r>
              <a:rPr lang="bs-Latn-BA" sz="2000" dirty="0"/>
              <a:t>ubaciti sljedeće:</a:t>
            </a:r>
          </a:p>
          <a:p>
            <a:r>
              <a:rPr lang="bs-Latn-BA" dirty="0"/>
              <a:t> </a:t>
            </a:r>
          </a:p>
        </p:txBody>
      </p:sp>
      <p:sp>
        <p:nvSpPr>
          <p:cNvPr id="3" name="Rectangle 2"/>
          <p:cNvSpPr/>
          <p:nvPr/>
        </p:nvSpPr>
        <p:spPr>
          <a:xfrm>
            <a:off x="2018184" y="1556792"/>
            <a:ext cx="5634372" cy="507831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bs-Latn-BA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&lt;?php</a:t>
            </a:r>
          </a:p>
          <a:p>
            <a:r>
              <a:rPr lang="bs-Latn-BA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global config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$config = (object) array(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'naslov_stranice' =&gt; 'Maturski rad',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'uvodni_tekst' =&gt; 'Dobro došli na web stranicu',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'tekst_sadrzaj' =&gt; 'Unesi neki zanimljiv tekst :)',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'pozadinska_boja' =&gt; 'pozadina zuta',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'link_boja' =&gt; 'boja crvena'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bs-Latn-BA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linkovi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$linkovi = array(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'Moj link',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'Link 2',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'Treci link',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'Još jedan link'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bs-Latn-BA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;?&gt;</a:t>
            </a:r>
          </a:p>
        </p:txBody>
      </p:sp>
    </p:spTree>
    <p:extLst>
      <p:ext uri="{BB962C8B-B14F-4D97-AF65-F5344CB8AC3E}">
        <p14:creationId xmlns:p14="http://schemas.microsoft.com/office/powerpoint/2010/main" val="486789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on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36" y="1183155"/>
            <a:ext cx="9148936" cy="5674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95536" y="404664"/>
            <a:ext cx="20120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s-Latn-BA" sz="2800" i="1" dirty="0"/>
              <a:t>config.php</a:t>
            </a:r>
            <a:r>
              <a:rPr lang="bs-Latn-BA" sz="2800" dirty="0"/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2627784" y="204609"/>
            <a:ext cx="62646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s-Latn-BA" i="1" dirty="0"/>
              <a:t>Config.php</a:t>
            </a:r>
            <a:r>
              <a:rPr lang="bs-Latn-BA" dirty="0"/>
              <a:t> koristi dvije varijable $config koji je pretvoren u objekat zbog lakšeg korištenja unutar </a:t>
            </a:r>
            <a:r>
              <a:rPr lang="bs-Latn-BA" i="1" dirty="0"/>
              <a:t>index.php</a:t>
            </a:r>
            <a:r>
              <a:rPr lang="bs-Latn-BA" dirty="0"/>
              <a:t> i $linkovi koji koristi nizove (</a:t>
            </a:r>
            <a:r>
              <a:rPr lang="bs-Latn-BA" i="1" dirty="0"/>
              <a:t>array</a:t>
            </a:r>
            <a:r>
              <a:rPr lang="bs-Latn-BA" dirty="0"/>
              <a:t>). </a:t>
            </a:r>
          </a:p>
        </p:txBody>
      </p:sp>
    </p:spTree>
    <p:extLst>
      <p:ext uri="{BB962C8B-B14F-4D97-AF65-F5344CB8AC3E}">
        <p14:creationId xmlns:p14="http://schemas.microsoft.com/office/powerpoint/2010/main" val="16318287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512" y="980728"/>
            <a:ext cx="86409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s-Latn-BA" sz="2400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Obratimo pažnju na stil naše stranice koji je definisan u eksternom fajlu </a:t>
            </a:r>
            <a:r>
              <a:rPr lang="bs-Latn-BA" sz="2400" i="1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syle.css</a:t>
            </a:r>
            <a:r>
              <a:rPr lang="bs-Latn-BA" sz="2400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 kojeg smo pozvali šestom linijom koda u </a:t>
            </a:r>
            <a:r>
              <a:rPr lang="bs-Latn-BA" sz="2400" i="1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index.php</a:t>
            </a:r>
            <a:r>
              <a:rPr lang="bs-Latn-BA" sz="2400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datoteci:</a:t>
            </a:r>
          </a:p>
          <a:p>
            <a:r>
              <a:rPr lang="bs-Latn-BA" dirty="0">
                <a:latin typeface="Courier New" panose="02070309020205020404" pitchFamily="49" charset="0"/>
                <a:cs typeface="Courier New" panose="02070309020205020404" pitchFamily="49" charset="0"/>
              </a:rPr>
              <a:t>&lt;link rel="stylesheet" type="text/css" href="style.css"&gt;                 </a:t>
            </a:r>
          </a:p>
          <a:p>
            <a:r>
              <a:rPr lang="bs-Latn-BA" dirty="0"/>
              <a:t> 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3356992"/>
            <a:ext cx="85689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s-Latn-BA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Napravili smo sektore unutar kojih smo za svaki od elemenata, koji smo prethodno deklarisali u </a:t>
            </a:r>
            <a:r>
              <a:rPr lang="bs-Latn-BA" sz="2400" i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index.php</a:t>
            </a:r>
            <a:r>
              <a:rPr lang="bs-Latn-BA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bs-Latn-BA" sz="2400" i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config.php</a:t>
            </a:r>
            <a:r>
              <a:rPr lang="bs-Latn-BA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fajlovima, definisali stil: body (tijelo stranice), tekstove, pozadinu, položaj elemnata, linkove itd. </a:t>
            </a:r>
          </a:p>
        </p:txBody>
      </p:sp>
    </p:spTree>
    <p:extLst>
      <p:ext uri="{BB962C8B-B14F-4D97-AF65-F5344CB8AC3E}">
        <p14:creationId xmlns:p14="http://schemas.microsoft.com/office/powerpoint/2010/main" val="1426683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styl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818" y="0"/>
            <a:ext cx="330267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 descr="sty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0"/>
            <a:ext cx="316835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 descr="style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964" y="0"/>
            <a:ext cx="295471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49286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28"/>
            <a:ext cx="9203799" cy="686272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9251" y="3490684"/>
            <a:ext cx="8365295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bs-Latn-BA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Ovo je dio u kome dolazi do izražaja naša kretivnost i znanje prisvojeno iz prethodnih poglavlja o manipuliranju tekstom, slikama, pozadinom, fontovima itd.</a:t>
            </a:r>
          </a:p>
        </p:txBody>
      </p:sp>
    </p:spTree>
    <p:extLst>
      <p:ext uri="{BB962C8B-B14F-4D97-AF65-F5344CB8AC3E}">
        <p14:creationId xmlns:p14="http://schemas.microsoft.com/office/powerpoint/2010/main" val="382598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332656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 smtClean="0"/>
              <a:t>SELMA SORGUČ</a:t>
            </a:r>
          </a:p>
          <a:p>
            <a:r>
              <a:rPr lang="bs-Latn-BA" dirty="0" smtClean="0"/>
              <a:t>MATURSKI RAD</a:t>
            </a:r>
          </a:p>
          <a:p>
            <a:r>
              <a:rPr lang="bs-Latn-BA" dirty="0" smtClean="0"/>
              <a:t>SARAJEVO, 2014.</a:t>
            </a:r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2412882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14306" y="129406"/>
            <a:ext cx="71503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s-Latn-BA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Početak rada sa PHP-om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8345" y="1052736"/>
            <a:ext cx="806489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bs-Latn-BA" sz="2400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Podesili smo sigurnost  i time ograničili pristup našim skriptama. Ove lozinke moramo zapamtiti  jer ćemo ih koristiti u daljem razvoju našeg sajta.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bs-Latn-BA" sz="2400" dirty="0" smtClean="0">
              <a:solidFill>
                <a:srgbClr val="00B0F0"/>
              </a:solidFill>
            </a:endParaRPr>
          </a:p>
          <a:p>
            <a:endParaRPr lang="bs-Latn-BA" dirty="0"/>
          </a:p>
        </p:txBody>
      </p:sp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45" y="2362075"/>
            <a:ext cx="7802087" cy="438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1419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23728" y="129406"/>
            <a:ext cx="518457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s-Latn-BA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Sintaksa PHP-a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0525" y="591071"/>
            <a:ext cx="86999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2400" dirty="0"/>
              <a:t> </a:t>
            </a:r>
          </a:p>
          <a:p>
            <a:pPr algn="just"/>
            <a:r>
              <a:rPr lang="bs-Latn-BA" sz="2400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Kako bi smo pisali PHP skript potreban nam je neki editor teksta. PHP datoteke su mješavine HTML i PHP koda. Postoje različiti editori za različite operativne sisteme. Za Windows okruženje to su </a:t>
            </a:r>
            <a:r>
              <a:rPr lang="bs-Latn-BA" sz="2400" i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Notepad i Wordpad</a:t>
            </a: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bs-Latn-BA" sz="2400" dirty="0" smtClean="0">
              <a:solidFill>
                <a:srgbClr val="00B0F0"/>
              </a:solidFill>
            </a:endParaRPr>
          </a:p>
          <a:p>
            <a:endParaRPr lang="bs-Latn-BA" dirty="0"/>
          </a:p>
        </p:txBody>
      </p:sp>
      <p:pic>
        <p:nvPicPr>
          <p:cNvPr id="3075" name="Picture 3" descr="firsttextd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204864"/>
            <a:ext cx="5781747" cy="455939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0525" y="2708920"/>
            <a:ext cx="308332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sz="2800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Podrazumjevana ekstenzija za PHP datoteke je </a:t>
            </a:r>
            <a:r>
              <a:rPr lang="bs-Latn-BA" sz="280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.php</a:t>
            </a:r>
            <a:r>
              <a:rPr lang="bs-Latn-BA" sz="2800" dirty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npr. </a:t>
            </a:r>
            <a:r>
              <a:rPr lang="bs-Latn-BA" sz="2800" dirty="0" smtClean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s-Latn-BA" sz="2800" i="1" dirty="0" smtClean="0">
                <a:solidFill>
                  <a:srgbClr val="0E0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prviskript.php</a:t>
            </a:r>
            <a:endParaRPr lang="bs-Latn-BA" sz="2800" dirty="0"/>
          </a:p>
          <a:p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197568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otep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41" y="1484784"/>
            <a:ext cx="6572162" cy="539327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localh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406" y="4509120"/>
            <a:ext cx="4825100" cy="206084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3528" y="116632"/>
            <a:ext cx="85959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 je dio koda koji se nalazi između oznaka </a:t>
            </a:r>
            <a:r>
              <a:rPr lang="bs-Latn-BA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&lt;?php i ?&gt; </a:t>
            </a: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koje nazivamo </a:t>
            </a:r>
            <a:r>
              <a:rPr lang="bs-Latn-B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tagovima i </a:t>
            </a: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unutar ovih oznaka se nalazi se PHP kod koji se sastoji od PHP iskaza i završavaju sa (</a:t>
            </a:r>
            <a:r>
              <a:rPr lang="bs-Latn-BA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bs-Latn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endParaRPr lang="bs-Latn-BA" dirty="0"/>
          </a:p>
        </p:txBody>
      </p:sp>
      <p:sp>
        <p:nvSpPr>
          <p:cNvPr id="3" name="Bent-Up Arrow 2"/>
          <p:cNvSpPr/>
          <p:nvPr/>
        </p:nvSpPr>
        <p:spPr>
          <a:xfrm rot="10800000" flipH="1">
            <a:off x="6543321" y="3465752"/>
            <a:ext cx="1584176" cy="1040454"/>
          </a:xfrm>
          <a:prstGeom prst="bentUpArrow">
            <a:avLst/>
          </a:prstGeom>
          <a:solidFill>
            <a:srgbClr val="B80808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7346130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657</TotalTime>
  <Words>3875</Words>
  <Application>Microsoft Office PowerPoint</Application>
  <PresentationFormat>On-screen Show (4:3)</PresentationFormat>
  <Paragraphs>556</Paragraphs>
  <Slides>68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Slipstream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Selma</dc:creator>
  <cp:lastModifiedBy>Selma</cp:lastModifiedBy>
  <cp:revision>39</cp:revision>
  <dcterms:created xsi:type="dcterms:W3CDTF">2014-06-01T20:03:54Z</dcterms:created>
  <dcterms:modified xsi:type="dcterms:W3CDTF">2014-06-05T00:18:06Z</dcterms:modified>
</cp:coreProperties>
</file>